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344" r:id="rId4"/>
    <p:sldId id="328" r:id="rId5"/>
    <p:sldId id="333" r:id="rId6"/>
    <p:sldId id="329" r:id="rId7"/>
    <p:sldId id="330" r:id="rId8"/>
    <p:sldId id="331" r:id="rId9"/>
    <p:sldId id="332" r:id="rId10"/>
    <p:sldId id="334" r:id="rId11"/>
    <p:sldId id="335" r:id="rId12"/>
    <p:sldId id="340" r:id="rId13"/>
    <p:sldId id="341" r:id="rId14"/>
    <p:sldId id="338" r:id="rId15"/>
    <p:sldId id="337" r:id="rId16"/>
    <p:sldId id="339" r:id="rId17"/>
    <p:sldId id="336" r:id="rId18"/>
    <p:sldId id="322" r:id="rId19"/>
    <p:sldId id="342" r:id="rId20"/>
    <p:sldId id="323" r:id="rId21"/>
    <p:sldId id="324" r:id="rId22"/>
    <p:sldId id="343" r:id="rId23"/>
    <p:sldId id="325" r:id="rId24"/>
    <p:sldId id="326" r:id="rId25"/>
    <p:sldId id="327" r:id="rId26"/>
    <p:sldId id="364" r:id="rId27"/>
    <p:sldId id="345" r:id="rId28"/>
    <p:sldId id="346" r:id="rId29"/>
    <p:sldId id="347" r:id="rId30"/>
    <p:sldId id="348" r:id="rId31"/>
    <p:sldId id="349" r:id="rId32"/>
    <p:sldId id="350" r:id="rId33"/>
    <p:sldId id="351" r:id="rId34"/>
    <p:sldId id="352" r:id="rId35"/>
    <p:sldId id="353" r:id="rId36"/>
    <p:sldId id="354" r:id="rId37"/>
    <p:sldId id="355" r:id="rId38"/>
    <p:sldId id="356" r:id="rId39"/>
    <p:sldId id="357" r:id="rId40"/>
    <p:sldId id="358" r:id="rId41"/>
    <p:sldId id="359" r:id="rId42"/>
    <p:sldId id="360" r:id="rId43"/>
    <p:sldId id="361" r:id="rId44"/>
    <p:sldId id="362" r:id="rId45"/>
    <p:sldId id="363" r:id="rId46"/>
    <p:sldId id="300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Book Antiqu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Book Antiqu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Book Antiqu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Book Antiqu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55" autoAdjust="0"/>
    <p:restoredTop sz="94660"/>
  </p:normalViewPr>
  <p:slideViewPr>
    <p:cSldViewPr snapToGrid="0" snapToObjects="1">
      <p:cViewPr>
        <p:scale>
          <a:sx n="60" d="100"/>
          <a:sy n="60" d="100"/>
        </p:scale>
        <p:origin x="-92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34CC1-EF91-EE43-803E-09A8DD34DBC3}" type="datetimeFigureOut">
              <a:rPr lang="en-US"/>
              <a:pPr>
                <a:defRPr/>
              </a:pPr>
              <a:t>1/24/2019</a:t>
            </a:fld>
            <a:endParaRPr lang="en-US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5BFFC-6365-4B42-A617-0FCE53F1C1AA}" type="slidenum">
              <a:rPr lang="en-US"/>
              <a:pPr>
                <a:defRPr/>
              </a:pPr>
              <a:t>‹N›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208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27C27-C7FC-1D47-97CB-5529E1B43FB9}" type="datetimeFigureOut">
              <a:rPr lang="en-US"/>
              <a:pPr>
                <a:defRPr/>
              </a:pPr>
              <a:t>1/24/2019</a:t>
            </a:fld>
            <a:endParaRPr lang="en-US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62166-A15C-BC40-B484-7F7DCFCC89B3}" type="slidenum">
              <a:rPr lang="en-US"/>
              <a:pPr>
                <a:defRPr/>
              </a:pPr>
              <a:t>‹N›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029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2C427-EF27-3D46-9527-631726A28110}" type="datetimeFigureOut">
              <a:rPr lang="en-US"/>
              <a:pPr>
                <a:defRPr/>
              </a:pPr>
              <a:t>1/24/2019</a:t>
            </a:fld>
            <a:endParaRPr lang="en-US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F6245-C24D-6249-9C1A-457EA71BD049}" type="slidenum">
              <a:rPr lang="en-US"/>
              <a:pPr>
                <a:defRPr/>
              </a:pPr>
              <a:t>‹N›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908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7C067-465F-C543-986F-24CEB1BAF7F4}" type="datetimeFigureOut">
              <a:rPr lang="en-US"/>
              <a:pPr>
                <a:defRPr/>
              </a:pPr>
              <a:t>1/24/2019</a:t>
            </a:fld>
            <a:endParaRPr lang="en-US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9F9A3-47AD-CA4E-A322-4BCC9610F25F}" type="slidenum">
              <a:rPr lang="en-US"/>
              <a:pPr>
                <a:defRPr/>
              </a:pPr>
              <a:t>‹N›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300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99E0D-0101-3242-88CC-3836858EA97A}" type="datetimeFigureOut">
              <a:rPr lang="en-US"/>
              <a:pPr>
                <a:defRPr/>
              </a:pPr>
              <a:t>1/24/2019</a:t>
            </a:fld>
            <a:endParaRPr lang="en-US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05C1A-6185-724A-B559-062211D9FC5B}" type="slidenum">
              <a:rPr lang="en-US"/>
              <a:pPr>
                <a:defRPr/>
              </a:pPr>
              <a:t>‹N›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9587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4F1F2-5377-8C48-871A-509C32BDFB06}" type="datetimeFigureOut">
              <a:rPr lang="en-US"/>
              <a:pPr>
                <a:defRPr/>
              </a:pPr>
              <a:t>1/24/2019</a:t>
            </a:fld>
            <a:endParaRPr lang="en-US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0157C-4D45-EA4B-B470-036BF16BE458}" type="slidenum">
              <a:rPr lang="en-US"/>
              <a:pPr>
                <a:defRPr/>
              </a:pPr>
              <a:t>‹N›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674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78EDF-9FB1-594C-BE46-AA4BBC5E0A9F}" type="datetimeFigureOut">
              <a:rPr lang="en-US"/>
              <a:pPr>
                <a:defRPr/>
              </a:pPr>
              <a:t>1/24/2019</a:t>
            </a:fld>
            <a:endParaRPr lang="en-US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A514D-CC64-8646-B3E7-04288B10578B}" type="slidenum">
              <a:rPr lang="en-US"/>
              <a:pPr>
                <a:defRPr/>
              </a:pPr>
              <a:t>‹N›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6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B5F44-5229-4442-BF60-08240B9D5D70}" type="datetimeFigureOut">
              <a:rPr lang="en-US"/>
              <a:pPr>
                <a:defRPr/>
              </a:pPr>
              <a:t>1/24/2019</a:t>
            </a:fld>
            <a:endParaRPr lang="en-US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50C98-950C-3B4D-9902-500F6EFDF6F9}" type="slidenum">
              <a:rPr lang="en-US"/>
              <a:pPr>
                <a:defRPr/>
              </a:pPr>
              <a:t>‹N›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506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4E228-5BB1-F34D-A8A5-EE816B9C387C}" type="datetimeFigureOut">
              <a:rPr lang="en-US"/>
              <a:pPr>
                <a:defRPr/>
              </a:pPr>
              <a:t>1/24/2019</a:t>
            </a:fld>
            <a:endParaRPr lang="en-US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F6462-6490-6449-8957-BFF66068113F}" type="slidenum">
              <a:rPr lang="en-US"/>
              <a:pPr>
                <a:defRPr/>
              </a:pPr>
              <a:t>‹N›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054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5F123-C0AE-4540-AE6B-4FD43C08070C}" type="datetimeFigureOut">
              <a:rPr lang="en-US"/>
              <a:pPr>
                <a:defRPr/>
              </a:pPr>
              <a:t>1/24/2019</a:t>
            </a:fld>
            <a:endParaRPr lang="en-US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E55FD-8761-1140-BF0B-D174E71A4E84}" type="slidenum">
              <a:rPr lang="en-US"/>
              <a:pPr>
                <a:defRPr/>
              </a:pPr>
              <a:t>‹N›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144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Trascinare l'immagine su un segnaposto o fare clic sull'icona per aggiungerla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05783-CDFC-C840-A88B-3C464F885BD6}" type="datetimeFigureOut">
              <a:rPr lang="en-US"/>
              <a:pPr>
                <a:defRPr/>
              </a:pPr>
              <a:t>1/24/2019</a:t>
            </a:fld>
            <a:endParaRPr lang="en-US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6F696-3FEF-FB4D-88F4-91109DFFFB77}" type="slidenum">
              <a:rPr lang="en-US"/>
              <a:pPr>
                <a:defRPr/>
              </a:pPr>
              <a:t>‹N›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652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Fare clic per modificare stile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E381479-1F3C-0B42-A9BD-9FD7C4FAD472}" type="datetimeFigureOut">
              <a:rPr lang="en-US"/>
              <a:pPr>
                <a:defRPr/>
              </a:pPr>
              <a:t>1/24/2019</a:t>
            </a:fld>
            <a:endParaRPr lang="en-US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64D1FF4-CB38-5748-BE0B-93BB6E45CFCD}" type="slidenum">
              <a:rPr lang="en-US"/>
              <a:pPr>
                <a:defRPr/>
              </a:pPr>
              <a:t>‹N›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3" r:id="rId2"/>
    <p:sldLayoutId id="2147483711" r:id="rId3"/>
    <p:sldLayoutId id="2147483704" r:id="rId4"/>
    <p:sldLayoutId id="2147483712" r:id="rId5"/>
    <p:sldLayoutId id="2147483705" r:id="rId6"/>
    <p:sldLayoutId id="2147483706" r:id="rId7"/>
    <p:sldLayoutId id="2147483713" r:id="rId8"/>
    <p:sldLayoutId id="2147483707" r:id="rId9"/>
    <p:sldLayoutId id="2147483708" r:id="rId10"/>
    <p:sldLayoutId id="214748370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Book Antiqua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Book Antiqua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Book Antiqua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Book Antiqua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Book Antiqua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Book Antiqua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Book Antiqua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Book Antiqua" charset="0"/>
          <a:ea typeface="ＭＳ Ｐゴシック" charset="0"/>
          <a:cs typeface="ＭＳ Ｐゴシック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14363" y="3424238"/>
            <a:ext cx="8375650" cy="10779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Elvio G.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Amparore and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Susanna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Donatelli</a:t>
            </a:r>
            <a:endParaRPr lang="en-US" b="1" baseline="30000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i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Università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degli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Studi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 di Torino,  Italy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>
              <a:ea typeface="+mn-ea"/>
              <a:cs typeface="+mn-cs"/>
            </a:endParaRPr>
          </a:p>
        </p:txBody>
      </p:sp>
      <p:grpSp>
        <p:nvGrpSpPr>
          <p:cNvPr id="13315" name="Gruppo 3"/>
          <p:cNvGrpSpPr>
            <a:grpSpLocks/>
          </p:cNvGrpSpPr>
          <p:nvPr/>
        </p:nvGrpSpPr>
        <p:grpSpPr bwMode="auto">
          <a:xfrm>
            <a:off x="6164263" y="5495925"/>
            <a:ext cx="2674937" cy="996950"/>
            <a:chOff x="5827477" y="5346641"/>
            <a:chExt cx="2675010" cy="996851"/>
          </a:xfrm>
        </p:grpSpPr>
        <p:pic>
          <p:nvPicPr>
            <p:cNvPr id="13316" name="Immagine 4" descr="image.gif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7477" y="5346641"/>
              <a:ext cx="1015581" cy="996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7" name="CasellaDiTesto 5"/>
            <p:cNvSpPr txBox="1">
              <a:spLocks noChangeArrowheads="1"/>
            </p:cNvSpPr>
            <p:nvPr/>
          </p:nvSpPr>
          <p:spPr bwMode="auto">
            <a:xfrm>
              <a:off x="6843058" y="5375339"/>
              <a:ext cx="1659429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Book Antiqu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Book Antiqu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Book Antiqu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Book Antiqu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Book Antiqu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UNIVERSITÀ</a:t>
              </a:r>
            </a:p>
            <a:p>
              <a:pPr eaLnBrk="1" hangingPunct="1"/>
              <a:r>
                <a:rPr lang="en-US" sz="1800"/>
                <a:t>DEGLI STUDI</a:t>
              </a:r>
            </a:p>
            <a:p>
              <a:pPr eaLnBrk="1" hangingPunct="1"/>
              <a:r>
                <a:rPr lang="en-US" sz="1800"/>
                <a:t>DI TORINO</a:t>
              </a:r>
            </a:p>
          </p:txBody>
        </p:sp>
      </p:grpSp>
      <p:sp>
        <p:nvSpPr>
          <p:cNvPr id="6" name="Rettangolo 5"/>
          <p:cNvSpPr/>
          <p:nvPr/>
        </p:nvSpPr>
        <p:spPr>
          <a:xfrm>
            <a:off x="293401" y="1096232"/>
            <a:ext cx="85868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400" b="1" dirty="0" smtClean="0">
                <a:solidFill>
                  <a:schemeClr val="tx2"/>
                </a:solidFill>
              </a:rPr>
              <a:t>The Petri net </a:t>
            </a:r>
            <a:r>
              <a:rPr lang="it-IT" sz="4400" b="1" dirty="0" err="1" smtClean="0">
                <a:solidFill>
                  <a:schemeClr val="tx2"/>
                </a:solidFill>
              </a:rPr>
              <a:t>tool</a:t>
            </a:r>
            <a:r>
              <a:rPr lang="it-IT" sz="4400" b="1" dirty="0" smtClean="0">
                <a:solidFill>
                  <a:schemeClr val="tx2"/>
                </a:solidFill>
              </a:rPr>
              <a:t> GreatSPN and </a:t>
            </a:r>
            <a:r>
              <a:rPr lang="it-IT" sz="4400" b="1" dirty="0" err="1" smtClean="0">
                <a:solidFill>
                  <a:schemeClr val="tx2"/>
                </a:solidFill>
              </a:rPr>
              <a:t>recent</a:t>
            </a:r>
            <a:r>
              <a:rPr lang="it-IT" sz="4400" b="1" dirty="0" smtClean="0">
                <a:solidFill>
                  <a:schemeClr val="tx2"/>
                </a:solidFill>
              </a:rPr>
              <a:t> </a:t>
            </a:r>
            <a:r>
              <a:rPr lang="it-IT" sz="4400" b="1" dirty="0" err="1" smtClean="0">
                <a:solidFill>
                  <a:schemeClr val="tx2"/>
                </a:solidFill>
              </a:rPr>
              <a:t>advancement</a:t>
            </a:r>
            <a:r>
              <a:rPr lang="it-IT" sz="4400" b="1" dirty="0" smtClean="0">
                <a:solidFill>
                  <a:schemeClr val="tx2"/>
                </a:solidFill>
              </a:rPr>
              <a:t> in DD </a:t>
            </a:r>
            <a:r>
              <a:rPr lang="it-IT" sz="4400" b="1" dirty="0" err="1" smtClean="0">
                <a:solidFill>
                  <a:schemeClr val="tx2"/>
                </a:solidFill>
              </a:rPr>
              <a:t>variable</a:t>
            </a:r>
            <a:r>
              <a:rPr lang="it-IT" sz="4400" b="1" dirty="0" smtClean="0">
                <a:solidFill>
                  <a:schemeClr val="tx2"/>
                </a:solidFill>
              </a:rPr>
              <a:t> </a:t>
            </a:r>
            <a:r>
              <a:rPr lang="it-IT" sz="4400" b="1" dirty="0" err="1" smtClean="0">
                <a:solidFill>
                  <a:schemeClr val="tx2"/>
                </a:solidFill>
              </a:rPr>
              <a:t>orderin</a:t>
            </a:r>
            <a:r>
              <a:rPr lang="it-IT" sz="4400" b="1" dirty="0" err="1">
                <a:solidFill>
                  <a:schemeClr val="tx2"/>
                </a:solidFill>
              </a:rPr>
              <a:t>g</a:t>
            </a:r>
            <a:endParaRPr lang="en-US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6304" y="182880"/>
            <a:ext cx="8851392" cy="990600"/>
          </a:xfrm>
        </p:spPr>
        <p:txBody>
          <a:bodyPr>
            <a:noAutofit/>
          </a:bodyPr>
          <a:lstStyle/>
          <a:p>
            <a:r>
              <a:rPr lang="it-IT" dirty="0" err="1" smtClean="0"/>
              <a:t>Current</a:t>
            </a:r>
            <a:r>
              <a:rPr lang="it-IT" dirty="0" smtClean="0"/>
              <a:t> </a:t>
            </a:r>
            <a:r>
              <a:rPr lang="it-IT" dirty="0" err="1" smtClean="0"/>
              <a:t>approach</a:t>
            </a:r>
            <a:r>
              <a:rPr lang="it-IT" dirty="0" smtClean="0"/>
              <a:t> in GreatSPN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6304" y="1173480"/>
            <a:ext cx="8375396" cy="3093720"/>
          </a:xfrm>
        </p:spPr>
        <p:txBody>
          <a:bodyPr/>
          <a:lstStyle/>
          <a:p>
            <a:endParaRPr lang="it-IT" sz="2800" dirty="0" smtClean="0"/>
          </a:p>
          <a:p>
            <a:endParaRPr lang="it-IT" sz="2800" dirty="0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 bwMode="auto">
          <a:xfrm>
            <a:off x="298704" y="1325880"/>
            <a:ext cx="8375396" cy="309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dirty="0" smtClean="0"/>
              <a:t>Use </a:t>
            </a:r>
            <a:r>
              <a:rPr lang="it-IT" sz="2800" dirty="0" err="1" smtClean="0"/>
              <a:t>various</a:t>
            </a:r>
            <a:r>
              <a:rPr lang="it-IT" sz="2800" dirty="0" smtClean="0"/>
              <a:t> </a:t>
            </a:r>
            <a:r>
              <a:rPr lang="it-IT" sz="2800" dirty="0" err="1" smtClean="0"/>
              <a:t>heuristics</a:t>
            </a:r>
            <a:r>
              <a:rPr lang="it-IT" sz="2800" dirty="0" smtClean="0"/>
              <a:t> to produce </a:t>
            </a:r>
            <a:r>
              <a:rPr lang="it-IT" sz="2800" dirty="0" err="1" smtClean="0"/>
              <a:t>different</a:t>
            </a:r>
            <a:r>
              <a:rPr lang="it-IT" sz="2800" dirty="0" smtClean="0"/>
              <a:t> </a:t>
            </a:r>
            <a:r>
              <a:rPr lang="it-IT" sz="2800" dirty="0" err="1" smtClean="0"/>
              <a:t>orders</a:t>
            </a:r>
            <a:r>
              <a:rPr lang="it-IT" sz="2800" dirty="0" smtClean="0"/>
              <a:t> </a:t>
            </a:r>
            <a:endParaRPr lang="it-IT" dirty="0" smtClean="0"/>
          </a:p>
          <a:p>
            <a:pPr marL="0" indent="0">
              <a:buNone/>
            </a:pPr>
            <a:r>
              <a:rPr lang="it-IT" sz="2800" dirty="0" smtClean="0"/>
              <a:t>	</a:t>
            </a:r>
            <a:r>
              <a:rPr lang="it-IT" sz="2800" dirty="0" err="1" smtClean="0"/>
              <a:t>simulated</a:t>
            </a:r>
            <a:r>
              <a:rPr lang="it-IT" sz="2800" dirty="0" smtClean="0"/>
              <a:t> </a:t>
            </a:r>
            <a:r>
              <a:rPr lang="it-IT" sz="2800" dirty="0" err="1" smtClean="0"/>
              <a:t>annealing</a:t>
            </a:r>
            <a:r>
              <a:rPr lang="it-IT" sz="2800" dirty="0" smtClean="0"/>
              <a:t> on a </a:t>
            </a:r>
            <a:r>
              <a:rPr lang="it-IT" sz="2800" dirty="0" err="1" smtClean="0"/>
              <a:t>metric</a:t>
            </a:r>
            <a:r>
              <a:rPr lang="it-IT" sz="2800" dirty="0" smtClean="0"/>
              <a:t> and/or Force</a:t>
            </a:r>
          </a:p>
          <a:p>
            <a:endParaRPr lang="it-IT" sz="2800" dirty="0" smtClean="0"/>
          </a:p>
          <a:p>
            <a:r>
              <a:rPr lang="it-IT" sz="2800" dirty="0" err="1" smtClean="0"/>
              <a:t>Evaluate</a:t>
            </a:r>
            <a:r>
              <a:rPr lang="it-IT" sz="2800" dirty="0" smtClean="0"/>
              <a:t> </a:t>
            </a:r>
            <a:r>
              <a:rPr lang="it-IT" sz="2800" dirty="0" err="1" smtClean="0"/>
              <a:t>according</a:t>
            </a:r>
            <a:r>
              <a:rPr lang="it-IT" sz="2800" dirty="0" smtClean="0"/>
              <a:t> to </a:t>
            </a:r>
            <a:r>
              <a:rPr lang="it-IT" sz="2800" dirty="0" err="1" smtClean="0"/>
              <a:t>metrics</a:t>
            </a:r>
            <a:endParaRPr lang="it-IT" sz="2800" dirty="0" smtClean="0"/>
          </a:p>
          <a:p>
            <a:pPr marL="0" indent="0">
              <a:buNone/>
            </a:pPr>
            <a:endParaRPr lang="it-IT" sz="2800" dirty="0" smtClean="0"/>
          </a:p>
          <a:p>
            <a:r>
              <a:rPr lang="it-IT" sz="2800" dirty="0"/>
              <a:t>U</a:t>
            </a:r>
            <a:r>
              <a:rPr lang="it-IT" sz="2800" dirty="0" smtClean="0"/>
              <a:t>se a </a:t>
            </a:r>
            <a:r>
              <a:rPr lang="it-IT" sz="2800" dirty="0" err="1" smtClean="0"/>
              <a:t>metric-based</a:t>
            </a:r>
            <a:r>
              <a:rPr lang="it-IT" sz="2800" dirty="0" smtClean="0"/>
              <a:t> meta-</a:t>
            </a:r>
            <a:r>
              <a:rPr lang="it-IT" sz="2800" dirty="0" err="1" smtClean="0"/>
              <a:t>heuristic</a:t>
            </a:r>
            <a:r>
              <a:rPr lang="it-IT" sz="2800" dirty="0" smtClean="0"/>
              <a:t> to decide </a:t>
            </a:r>
            <a:r>
              <a:rPr lang="it-IT" sz="2800" dirty="0" err="1" smtClean="0"/>
              <a:t>which</a:t>
            </a:r>
            <a:r>
              <a:rPr lang="it-IT" sz="2800" dirty="0" smtClean="0"/>
              <a:t> </a:t>
            </a:r>
            <a:r>
              <a:rPr lang="it-IT" sz="2800" dirty="0" err="1" smtClean="0"/>
              <a:t>order</a:t>
            </a:r>
            <a:r>
              <a:rPr lang="it-IT" sz="2800" dirty="0" smtClean="0"/>
              <a:t>(s) to use</a:t>
            </a:r>
          </a:p>
          <a:p>
            <a:endParaRPr lang="it-IT" sz="2800" dirty="0"/>
          </a:p>
          <a:p>
            <a:r>
              <a:rPr lang="it-IT" sz="2800" dirty="0" err="1" smtClean="0"/>
              <a:t>Heavily</a:t>
            </a:r>
            <a:r>
              <a:rPr lang="it-IT" sz="2800" dirty="0" smtClean="0"/>
              <a:t> </a:t>
            </a:r>
            <a:r>
              <a:rPr lang="it-IT" sz="2800" dirty="0" err="1" smtClean="0"/>
              <a:t>rely</a:t>
            </a:r>
            <a:r>
              <a:rPr lang="it-IT" sz="2800" dirty="0" smtClean="0"/>
              <a:t> on P-</a:t>
            </a:r>
            <a:r>
              <a:rPr lang="it-IT" sz="2800" dirty="0" err="1" smtClean="0"/>
              <a:t>semiflows</a:t>
            </a:r>
            <a:r>
              <a:rPr lang="it-IT" sz="2800" dirty="0" smtClean="0"/>
              <a:t> or on </a:t>
            </a:r>
            <a:r>
              <a:rPr lang="it-IT" sz="2800" dirty="0" err="1" smtClean="0"/>
              <a:t>nested</a:t>
            </a:r>
            <a:r>
              <a:rPr lang="it-IT" sz="2800" dirty="0" smtClean="0"/>
              <a:t> </a:t>
            </a:r>
            <a:r>
              <a:rPr lang="it-IT" sz="2800" dirty="0" err="1" smtClean="0"/>
              <a:t>units</a:t>
            </a:r>
            <a:r>
              <a:rPr lang="it-IT" sz="2800" dirty="0" smtClean="0"/>
              <a:t> (for </a:t>
            </a:r>
            <a:r>
              <a:rPr lang="it-IT" sz="2800" dirty="0" err="1" smtClean="0"/>
              <a:t>nuPN</a:t>
            </a:r>
            <a:r>
              <a:rPr lang="it-IT" sz="2800" dirty="0" smtClean="0"/>
              <a:t>)</a:t>
            </a:r>
            <a:endParaRPr lang="it-IT" sz="2400" dirty="0" smtClean="0"/>
          </a:p>
          <a:p>
            <a:pPr marL="0" indent="0">
              <a:buNone/>
            </a:pPr>
            <a:endParaRPr lang="it-IT" sz="2800" dirty="0" smtClean="0"/>
          </a:p>
        </p:txBody>
      </p:sp>
    </p:spTree>
    <p:extLst>
      <p:ext uri="{BB962C8B-B14F-4D97-AF65-F5344CB8AC3E}">
        <p14:creationId xmlns:p14="http://schemas.microsoft.com/office/powerpoint/2010/main" val="148541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8300" y="215900"/>
            <a:ext cx="8229600" cy="990600"/>
          </a:xfrm>
        </p:spPr>
        <p:txBody>
          <a:bodyPr/>
          <a:lstStyle/>
          <a:p>
            <a:r>
              <a:rPr lang="it-IT" dirty="0" err="1" smtClean="0"/>
              <a:t>Metrics</a:t>
            </a:r>
            <a:r>
              <a:rPr lang="it-IT" dirty="0" smtClean="0"/>
              <a:t>: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74"/>
          <a:stretch/>
        </p:blipFill>
        <p:spPr bwMode="auto">
          <a:xfrm>
            <a:off x="1765100" y="5169737"/>
            <a:ext cx="5004000" cy="141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1206500"/>
            <a:ext cx="8229600" cy="1524000"/>
          </a:xfrm>
        </p:spPr>
        <p:txBody>
          <a:bodyPr/>
          <a:lstStyle/>
          <a:p>
            <a:r>
              <a:rPr lang="it-IT" dirty="0" err="1" smtClean="0"/>
              <a:t>Based</a:t>
            </a:r>
            <a:r>
              <a:rPr lang="it-IT" dirty="0" smtClean="0"/>
              <a:t> on the </a:t>
            </a:r>
            <a:r>
              <a:rPr lang="it-IT" dirty="0" err="1"/>
              <a:t>i</a:t>
            </a:r>
            <a:r>
              <a:rPr lang="it-IT" dirty="0" err="1" smtClean="0"/>
              <a:t>ncidence</a:t>
            </a:r>
            <a:r>
              <a:rPr lang="it-IT" dirty="0" smtClean="0"/>
              <a:t> </a:t>
            </a:r>
            <a:r>
              <a:rPr lang="it-IT" dirty="0" err="1" smtClean="0"/>
              <a:t>matrix</a:t>
            </a:r>
            <a:r>
              <a:rPr lang="it-IT" dirty="0" smtClean="0"/>
              <a:t>: PTS, </a:t>
            </a:r>
            <a:r>
              <a:rPr lang="it-IT" dirty="0" err="1" smtClean="0"/>
              <a:t>Noack</a:t>
            </a:r>
            <a:r>
              <a:rPr lang="it-IT" dirty="0" smtClean="0"/>
              <a:t>, </a:t>
            </a:r>
            <a:r>
              <a:rPr lang="it-IT" dirty="0" err="1" smtClean="0"/>
              <a:t>Tov</a:t>
            </a:r>
            <a:r>
              <a:rPr lang="it-IT" dirty="0" smtClean="0"/>
              <a:t>, Sum of </a:t>
            </a:r>
            <a:r>
              <a:rPr lang="it-IT" dirty="0" err="1" smtClean="0"/>
              <a:t>Spans</a:t>
            </a:r>
            <a:r>
              <a:rPr lang="it-IT" dirty="0" smtClean="0"/>
              <a:t> (SOS), Sum of Tops (SOT), </a:t>
            </a:r>
            <a:r>
              <a:rPr lang="it-IT" dirty="0" err="1" smtClean="0"/>
              <a:t>Soups</a:t>
            </a:r>
            <a:r>
              <a:rPr lang="it-IT" dirty="0" smtClean="0"/>
              <a:t>  (impact of </a:t>
            </a:r>
            <a:r>
              <a:rPr lang="it-IT" dirty="0" err="1" smtClean="0"/>
              <a:t>transitions</a:t>
            </a:r>
            <a:r>
              <a:rPr lang="it-IT" dirty="0" smtClean="0"/>
              <a:t> on the </a:t>
            </a:r>
            <a:r>
              <a:rPr lang="it-IT" dirty="0" err="1" smtClean="0"/>
              <a:t>Decision</a:t>
            </a:r>
            <a:r>
              <a:rPr lang="it-IT" dirty="0" smtClean="0"/>
              <a:t> </a:t>
            </a:r>
            <a:r>
              <a:rPr lang="it-IT" dirty="0" err="1" smtClean="0"/>
              <a:t>diagram</a:t>
            </a:r>
            <a:r>
              <a:rPr lang="it-IT" dirty="0" smtClean="0"/>
              <a:t>), </a:t>
            </a:r>
            <a:r>
              <a:rPr lang="it-IT" dirty="0" err="1" smtClean="0"/>
              <a:t>Bandwith</a:t>
            </a:r>
            <a:r>
              <a:rPr lang="it-IT" dirty="0" smtClean="0"/>
              <a:t> </a:t>
            </a:r>
            <a:r>
              <a:rPr lang="it-IT" dirty="0" err="1" smtClean="0"/>
              <a:t>reduction</a:t>
            </a:r>
            <a:endParaRPr lang="it-IT" dirty="0" smtClean="0"/>
          </a:p>
          <a:p>
            <a:endParaRPr lang="it-IT" dirty="0"/>
          </a:p>
          <a:p>
            <a:r>
              <a:rPr lang="it-IT" dirty="0" err="1" smtClean="0"/>
              <a:t>Based</a:t>
            </a:r>
            <a:r>
              <a:rPr lang="it-IT" dirty="0" smtClean="0"/>
              <a:t> on </a:t>
            </a:r>
            <a:r>
              <a:rPr lang="it-IT" dirty="0"/>
              <a:t>(</a:t>
            </a:r>
            <a:r>
              <a:rPr lang="it-IT" dirty="0" err="1"/>
              <a:t>minimal</a:t>
            </a:r>
            <a:r>
              <a:rPr lang="it-IT" dirty="0"/>
              <a:t> set of </a:t>
            </a:r>
            <a:r>
              <a:rPr lang="it-IT" dirty="0" err="1" smtClean="0"/>
              <a:t>generators</a:t>
            </a:r>
            <a:r>
              <a:rPr lang="it-IT" dirty="0" smtClean="0"/>
              <a:t>)</a:t>
            </a:r>
            <a:r>
              <a:rPr lang="en-US" dirty="0"/>
              <a:t> </a:t>
            </a:r>
            <a:r>
              <a:rPr lang="en-US" dirty="0" smtClean="0"/>
              <a:t>of </a:t>
            </a:r>
            <a:r>
              <a:rPr lang="it-IT" dirty="0" smtClean="0"/>
              <a:t>P-</a:t>
            </a:r>
            <a:r>
              <a:rPr lang="it-IT" dirty="0" err="1" smtClean="0"/>
              <a:t>semiflows</a:t>
            </a:r>
            <a:r>
              <a:rPr lang="it-IT" dirty="0" smtClean="0"/>
              <a:t>:  impact of </a:t>
            </a:r>
            <a:r>
              <a:rPr lang="it-IT" dirty="0" err="1" smtClean="0"/>
              <a:t>places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i="1" dirty="0" err="1" smtClean="0"/>
              <a:t>correlated</a:t>
            </a:r>
            <a:r>
              <a:rPr lang="it-IT" dirty="0" smtClean="0"/>
              <a:t> </a:t>
            </a:r>
            <a:r>
              <a:rPr lang="it-IT" dirty="0" err="1" smtClean="0"/>
              <a:t>markings</a:t>
            </a:r>
            <a:endParaRPr lang="en-US" dirty="0"/>
          </a:p>
        </p:txBody>
      </p:sp>
      <p:sp>
        <p:nvSpPr>
          <p:cNvPr id="3" name="Callout 3 2"/>
          <p:cNvSpPr/>
          <p:nvPr/>
        </p:nvSpPr>
        <p:spPr>
          <a:xfrm>
            <a:off x="4140200" y="4373473"/>
            <a:ext cx="1308100" cy="469900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303676"/>
              <a:gd name="adj8" fmla="val 70308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ysClr val="windowText" lastClr="000000"/>
                </a:solidFill>
              </a:rPr>
              <a:t>SOT, SOS, SOUPS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7" name="Callout 3 6"/>
          <p:cNvSpPr/>
          <p:nvPr/>
        </p:nvSpPr>
        <p:spPr>
          <a:xfrm>
            <a:off x="7073900" y="3693183"/>
            <a:ext cx="1828800" cy="890677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66454"/>
              <a:gd name="adj8" fmla="val -22188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ysClr val="windowText" lastClr="000000"/>
                </a:solidFill>
              </a:rPr>
              <a:t>PSF (sum of light and dark </a:t>
            </a:r>
            <a:r>
              <a:rPr lang="it-IT" dirty="0" err="1" smtClean="0">
                <a:solidFill>
                  <a:sysClr val="windowText" lastClr="000000"/>
                </a:solidFill>
              </a:rPr>
              <a:t>greens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75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Application of PSF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PSF(A) = 8</a:t>
            </a:r>
          </a:p>
          <a:p>
            <a:r>
              <a:rPr lang="it-IT" dirty="0" smtClean="0"/>
              <a:t>PSF(B) = 13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3" y="3782591"/>
            <a:ext cx="8630248" cy="2772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080" y="1600200"/>
            <a:ext cx="3340239" cy="1717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44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PSF: </a:t>
            </a:r>
            <a:r>
              <a:rPr lang="it-IT" dirty="0" err="1" smtClean="0"/>
              <a:t>not</a:t>
            </a:r>
            <a:r>
              <a:rPr lang="it-IT" dirty="0" smtClean="0"/>
              <a:t> a </a:t>
            </a:r>
            <a:r>
              <a:rPr lang="it-IT" dirty="0" err="1" smtClean="0"/>
              <a:t>solution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PSF </a:t>
            </a:r>
            <a:r>
              <a:rPr lang="it-IT" dirty="0" err="1" smtClean="0"/>
              <a:t>correlates</a:t>
            </a:r>
            <a:r>
              <a:rPr lang="it-IT" dirty="0" smtClean="0"/>
              <a:t> </a:t>
            </a:r>
            <a:r>
              <a:rPr lang="it-IT" dirty="0" err="1" smtClean="0"/>
              <a:t>badly</a:t>
            </a:r>
            <a:r>
              <a:rPr lang="it-IT" dirty="0" smtClean="0"/>
              <a:t> with </a:t>
            </a:r>
            <a:r>
              <a:rPr lang="it-IT" dirty="0" err="1" smtClean="0"/>
              <a:t>nets</a:t>
            </a:r>
            <a:r>
              <a:rPr lang="it-IT" dirty="0" smtClean="0"/>
              <a:t> of </a:t>
            </a: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shape</a:t>
            </a:r>
            <a:r>
              <a:rPr lang="it-IT" dirty="0" smtClean="0"/>
              <a:t> (</a:t>
            </a:r>
            <a:r>
              <a:rPr lang="it-IT" dirty="0" err="1" smtClean="0"/>
              <a:t>exp</a:t>
            </a:r>
            <a:r>
              <a:rPr lang="it-IT" dirty="0" smtClean="0"/>
              <a:t>. </a:t>
            </a:r>
            <a:r>
              <a:rPr lang="it-IT" dirty="0" err="1" smtClean="0"/>
              <a:t>number</a:t>
            </a:r>
            <a:r>
              <a:rPr lang="it-IT" dirty="0" smtClean="0"/>
              <a:t> of </a:t>
            </a:r>
            <a:r>
              <a:rPr lang="it-IT" dirty="0" err="1" smtClean="0"/>
              <a:t>invariants</a:t>
            </a:r>
            <a:r>
              <a:rPr lang="it-IT" dirty="0" smtClean="0"/>
              <a:t>) </a:t>
            </a:r>
          </a:p>
          <a:p>
            <a:endParaRPr lang="it-IT" dirty="0"/>
          </a:p>
          <a:p>
            <a:r>
              <a:rPr lang="it-IT" dirty="0" err="1" smtClean="0"/>
              <a:t>Consider</a:t>
            </a:r>
            <a:r>
              <a:rPr lang="it-IT" dirty="0" smtClean="0"/>
              <a:t> </a:t>
            </a:r>
            <a:r>
              <a:rPr lang="it-IT" dirty="0" err="1" smtClean="0"/>
              <a:t>also</a:t>
            </a:r>
            <a:r>
              <a:rPr lang="it-IT" dirty="0" smtClean="0"/>
              <a:t> non-positive p-</a:t>
            </a:r>
            <a:r>
              <a:rPr lang="it-IT" dirty="0" err="1" smtClean="0"/>
              <a:t>flows</a:t>
            </a:r>
            <a:endParaRPr lang="it-IT" dirty="0" smtClean="0"/>
          </a:p>
          <a:p>
            <a:endParaRPr lang="it-IT" dirty="0"/>
          </a:p>
          <a:p>
            <a:r>
              <a:rPr lang="it-IT" dirty="0" err="1" smtClean="0"/>
              <a:t>Should</a:t>
            </a:r>
            <a:r>
              <a:rPr lang="it-IT" dirty="0" smtClean="0"/>
              <a:t> </a:t>
            </a:r>
            <a:r>
              <a:rPr lang="it-IT" dirty="0" err="1" smtClean="0"/>
              <a:t>consider</a:t>
            </a:r>
            <a:r>
              <a:rPr lang="it-IT" dirty="0" smtClean="0"/>
              <a:t> a </a:t>
            </a:r>
            <a:r>
              <a:rPr lang="it-IT" dirty="0" err="1" smtClean="0"/>
              <a:t>basis</a:t>
            </a:r>
            <a:r>
              <a:rPr lang="it-IT" dirty="0" smtClean="0"/>
              <a:t> or a </a:t>
            </a:r>
            <a:r>
              <a:rPr lang="it-IT" dirty="0" err="1" smtClean="0"/>
              <a:t>minimal</a:t>
            </a:r>
            <a:r>
              <a:rPr lang="it-IT" dirty="0" smtClean="0"/>
              <a:t> set of </a:t>
            </a:r>
            <a:r>
              <a:rPr lang="it-IT" dirty="0" err="1" smtClean="0"/>
              <a:t>generators</a:t>
            </a:r>
            <a:r>
              <a:rPr lang="it-IT" dirty="0" smtClean="0"/>
              <a:t>?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16" y="4651063"/>
            <a:ext cx="7461316" cy="182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84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8300" y="215900"/>
            <a:ext cx="8229600" cy="990600"/>
          </a:xfrm>
        </p:spPr>
        <p:txBody>
          <a:bodyPr/>
          <a:lstStyle/>
          <a:p>
            <a:r>
              <a:rPr lang="it-IT" dirty="0" smtClean="0"/>
              <a:t>P-</a:t>
            </a:r>
            <a:r>
              <a:rPr lang="it-IT" dirty="0" err="1" smtClean="0"/>
              <a:t>flows</a:t>
            </a:r>
            <a:r>
              <a:rPr lang="it-IT" dirty="0" smtClean="0"/>
              <a:t>: </a:t>
            </a:r>
            <a:endParaRPr lang="en-US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30300"/>
          </a:xfrm>
        </p:spPr>
        <p:txBody>
          <a:bodyPr/>
          <a:lstStyle/>
          <a:p>
            <a:r>
              <a:rPr lang="it-IT" dirty="0" err="1"/>
              <a:t>What</a:t>
            </a:r>
            <a:r>
              <a:rPr lang="it-IT" dirty="0"/>
              <a:t> do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know</a:t>
            </a:r>
            <a:r>
              <a:rPr lang="it-IT" dirty="0"/>
              <a:t> of P-</a:t>
            </a:r>
            <a:r>
              <a:rPr lang="it-IT" dirty="0" err="1"/>
              <a:t>flows</a:t>
            </a:r>
            <a:r>
              <a:rPr lang="it-IT" dirty="0" smtClean="0"/>
              <a:t>?</a:t>
            </a:r>
          </a:p>
          <a:p>
            <a:endParaRPr lang="it-IT" dirty="0" smtClean="0"/>
          </a:p>
          <a:p>
            <a:r>
              <a:rPr lang="it-IT" dirty="0" err="1" smtClean="0"/>
              <a:t>Build</a:t>
            </a:r>
            <a:r>
              <a:rPr lang="it-IT" dirty="0" smtClean="0"/>
              <a:t> </a:t>
            </a:r>
            <a:r>
              <a:rPr lang="it-IT" dirty="0" err="1" smtClean="0">
                <a:latin typeface="Lucida Calligraphy" panose="03010101010101010101" pitchFamily="66" charset="0"/>
              </a:rPr>
              <a:t>F</a:t>
            </a:r>
            <a:r>
              <a:rPr lang="it-IT" baseline="-25000" dirty="0" err="1" smtClean="0"/>
              <a:t>min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the set of </a:t>
            </a:r>
            <a:r>
              <a:rPr lang="it-IT" dirty="0" err="1" smtClean="0"/>
              <a:t>minimal</a:t>
            </a:r>
            <a:r>
              <a:rPr lang="it-IT" dirty="0" smtClean="0"/>
              <a:t> (</a:t>
            </a:r>
            <a:r>
              <a:rPr lang="it-IT" dirty="0" err="1" smtClean="0"/>
              <a:t>g.c.d</a:t>
            </a:r>
            <a:r>
              <a:rPr lang="it-IT" dirty="0" smtClean="0"/>
              <a:t> =1 and no </a:t>
            </a:r>
            <a:r>
              <a:rPr lang="it-IT" dirty="0" err="1" smtClean="0"/>
              <a:t>inclusion</a:t>
            </a:r>
            <a:r>
              <a:rPr lang="it-IT" dirty="0" smtClean="0"/>
              <a:t> of </a:t>
            </a:r>
            <a:r>
              <a:rPr lang="it-IT" dirty="0" err="1" smtClean="0"/>
              <a:t>support</a:t>
            </a:r>
            <a:r>
              <a:rPr lang="it-IT" dirty="0" smtClean="0"/>
              <a:t>) p-</a:t>
            </a:r>
            <a:r>
              <a:rPr lang="it-IT" dirty="0" err="1" smtClean="0"/>
              <a:t>flows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 </a:t>
            </a:r>
            <a:r>
              <a:rPr lang="en-US" dirty="0"/>
              <a:t>Set </a:t>
            </a:r>
            <a:r>
              <a:rPr lang="it-IT" dirty="0" err="1">
                <a:latin typeface="Lucida Calligraphy" panose="03010101010101010101" pitchFamily="66" charset="0"/>
              </a:rPr>
              <a:t>F</a:t>
            </a:r>
            <a:r>
              <a:rPr lang="it-IT" baseline="-25000" dirty="0" err="1"/>
              <a:t>min</a:t>
            </a:r>
            <a:r>
              <a:rPr lang="it-IT" dirty="0"/>
              <a:t> </a:t>
            </a:r>
            <a:r>
              <a:rPr lang="en-US" dirty="0" smtClean="0"/>
              <a:t> </a:t>
            </a:r>
            <a:r>
              <a:rPr lang="en-US" dirty="0"/>
              <a:t>is </a:t>
            </a:r>
            <a:r>
              <a:rPr lang="en-US" dirty="0" smtClean="0"/>
              <a:t>unique and </a:t>
            </a:r>
            <a:r>
              <a:rPr lang="en-US" dirty="0"/>
              <a:t>it </a:t>
            </a:r>
            <a:r>
              <a:rPr lang="en-US" dirty="0" smtClean="0"/>
              <a:t>is a generator set for the whole set </a:t>
            </a:r>
            <a:r>
              <a:rPr lang="it-IT" dirty="0">
                <a:latin typeface="Lucida Calligraphy" panose="03010101010101010101" pitchFamily="66" charset="0"/>
              </a:rPr>
              <a:t>F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it-IT" dirty="0" smtClean="0"/>
              <a:t>Use </a:t>
            </a:r>
            <a:r>
              <a:rPr lang="it-IT" dirty="0" err="1" smtClean="0"/>
              <a:t>it</a:t>
            </a:r>
            <a:r>
              <a:rPr lang="it-IT" dirty="0" smtClean="0"/>
              <a:t> to </a:t>
            </a:r>
            <a:r>
              <a:rPr lang="it-IT" dirty="0" err="1" smtClean="0"/>
              <a:t>define</a:t>
            </a:r>
            <a:r>
              <a:rPr lang="it-IT" dirty="0" smtClean="0"/>
              <a:t> PF, the </a:t>
            </a:r>
            <a:r>
              <a:rPr lang="it-IT" dirty="0" err="1" smtClean="0"/>
              <a:t>metric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considers</a:t>
            </a:r>
            <a:r>
              <a:rPr lang="it-IT" dirty="0" smtClean="0"/>
              <a:t> the </a:t>
            </a:r>
            <a:r>
              <a:rPr lang="it-IT" dirty="0" err="1" smtClean="0"/>
              <a:t>constraints</a:t>
            </a:r>
            <a:r>
              <a:rPr lang="it-IT" dirty="0" smtClean="0"/>
              <a:t> </a:t>
            </a:r>
            <a:r>
              <a:rPr lang="it-IT" dirty="0" err="1" smtClean="0"/>
              <a:t>posed</a:t>
            </a:r>
            <a:r>
              <a:rPr lang="it-IT" dirty="0" smtClean="0"/>
              <a:t> by p-</a:t>
            </a:r>
            <a:r>
              <a:rPr lang="it-IT" dirty="0" err="1" smtClean="0"/>
              <a:t>flows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68710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8300" y="215900"/>
            <a:ext cx="8229600" cy="990600"/>
          </a:xfrm>
        </p:spPr>
        <p:txBody>
          <a:bodyPr/>
          <a:lstStyle/>
          <a:p>
            <a:r>
              <a:rPr lang="it-IT" dirty="0" smtClean="0"/>
              <a:t>P-</a:t>
            </a:r>
            <a:r>
              <a:rPr lang="it-IT" dirty="0" err="1" smtClean="0"/>
              <a:t>flows</a:t>
            </a:r>
            <a:r>
              <a:rPr lang="it-IT" dirty="0" smtClean="0"/>
              <a:t> and DD </a:t>
            </a:r>
            <a:r>
              <a:rPr lang="it-IT" sz="2000" dirty="0" smtClean="0"/>
              <a:t>[1]</a:t>
            </a:r>
            <a:r>
              <a:rPr lang="it-IT" dirty="0" smtClean="0"/>
              <a:t>: </a:t>
            </a:r>
            <a:endParaRPr lang="en-US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1230148"/>
            <a:ext cx="8229600" cy="1130300"/>
          </a:xfrm>
        </p:spPr>
        <p:txBody>
          <a:bodyPr/>
          <a:lstStyle/>
          <a:p>
            <a:r>
              <a:rPr lang="it-IT" dirty="0" err="1" smtClean="0"/>
              <a:t>Levels</a:t>
            </a:r>
            <a:r>
              <a:rPr lang="it-IT" dirty="0" smtClean="0"/>
              <a:t> in a DD </a:t>
            </a:r>
            <a:r>
              <a:rPr lang="it-IT" dirty="0" err="1" smtClean="0"/>
              <a:t>that</a:t>
            </a:r>
            <a:r>
              <a:rPr lang="it-IT" dirty="0" smtClean="0"/>
              <a:t> ``</a:t>
            </a:r>
            <a:r>
              <a:rPr lang="it-IT" dirty="0" err="1" smtClean="0"/>
              <a:t>closes</a:t>
            </a:r>
            <a:r>
              <a:rPr lang="it-IT" dirty="0" smtClean="0"/>
              <a:t>’’ a p-</a:t>
            </a:r>
            <a:r>
              <a:rPr lang="it-IT" dirty="0" err="1" smtClean="0"/>
              <a:t>semiflow</a:t>
            </a:r>
            <a:r>
              <a:rPr lang="it-IT" dirty="0" smtClean="0"/>
              <a:t> (or a </a:t>
            </a:r>
            <a:r>
              <a:rPr lang="it-IT" dirty="0" err="1" smtClean="0"/>
              <a:t>generic</a:t>
            </a:r>
            <a:r>
              <a:rPr lang="it-IT" dirty="0" smtClean="0"/>
              <a:t> </a:t>
            </a:r>
            <a:r>
              <a:rPr lang="it-IT" dirty="0" err="1" smtClean="0"/>
              <a:t>invariant</a:t>
            </a:r>
            <a:r>
              <a:rPr lang="it-IT" dirty="0" smtClean="0"/>
              <a:t>) are </a:t>
            </a:r>
            <a:r>
              <a:rPr lang="it-IT" dirty="0" err="1" smtClean="0"/>
              <a:t>singletons</a:t>
            </a:r>
            <a:r>
              <a:rPr lang="it-IT" dirty="0" smtClean="0"/>
              <a:t> (</a:t>
            </a:r>
            <a:r>
              <a:rPr lang="it-IT" dirty="0" err="1" smtClean="0"/>
              <a:t>each</a:t>
            </a:r>
            <a:r>
              <a:rPr lang="it-IT" dirty="0" smtClean="0"/>
              <a:t> </a:t>
            </a:r>
            <a:r>
              <a:rPr lang="it-IT" dirty="0" err="1" smtClean="0"/>
              <a:t>node</a:t>
            </a:r>
            <a:r>
              <a:rPr lang="it-IT" dirty="0" smtClean="0"/>
              <a:t> </a:t>
            </a:r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 err="1" smtClean="0"/>
              <a:t>value</a:t>
            </a:r>
            <a:r>
              <a:rPr lang="it-IT" dirty="0" smtClean="0"/>
              <a:t>)</a:t>
            </a:r>
          </a:p>
          <a:p>
            <a:endParaRPr lang="it-IT" dirty="0"/>
          </a:p>
          <a:p>
            <a:r>
              <a:rPr lang="it-IT" dirty="0" smtClean="0"/>
              <a:t>The </a:t>
            </a:r>
            <a:r>
              <a:rPr lang="it-IT" dirty="0" err="1" smtClean="0"/>
              <a:t>partial</a:t>
            </a:r>
            <a:r>
              <a:rPr lang="it-IT" dirty="0" smtClean="0"/>
              <a:t> sum </a:t>
            </a:r>
            <a:r>
              <a:rPr lang="it-IT" dirty="0" err="1" smtClean="0"/>
              <a:t>at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r>
              <a:rPr lang="it-IT" dirty="0" smtClean="0"/>
              <a:t> k of the DD of a p-flow </a:t>
            </a:r>
            <a:r>
              <a:rPr lang="it-IT" dirty="0" err="1" smtClean="0"/>
              <a:t>is</a:t>
            </a:r>
            <a:r>
              <a:rPr lang="it-IT" dirty="0" smtClean="0"/>
              <a:t> the </a:t>
            </a:r>
            <a:r>
              <a:rPr lang="it-IT" dirty="0" err="1" smtClean="0"/>
              <a:t>same</a:t>
            </a:r>
            <a:r>
              <a:rPr lang="it-IT" dirty="0" smtClean="0"/>
              <a:t> for </a:t>
            </a:r>
            <a:r>
              <a:rPr lang="it-IT" dirty="0" err="1" smtClean="0"/>
              <a:t>all</a:t>
            </a:r>
            <a:r>
              <a:rPr lang="it-IT" dirty="0" smtClean="0"/>
              <a:t> </a:t>
            </a:r>
            <a:r>
              <a:rPr lang="it-IT" dirty="0" err="1" smtClean="0"/>
              <a:t>nodes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r>
              <a:rPr lang="it-IT" dirty="0" smtClean="0"/>
              <a:t> k</a:t>
            </a:r>
          </a:p>
          <a:p>
            <a:endParaRPr lang="it-IT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40" y="3615861"/>
            <a:ext cx="7535917" cy="227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236483" y="6021436"/>
            <a:ext cx="89075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[1] </a:t>
            </a:r>
            <a:r>
              <a:rPr lang="en-US" dirty="0" err="1" smtClean="0"/>
              <a:t>iRank</a:t>
            </a:r>
            <a:r>
              <a:rPr lang="en-US" dirty="0"/>
              <a:t>: a variable order metric for DEDS </a:t>
            </a:r>
            <a:r>
              <a:rPr lang="en-US" dirty="0" smtClean="0"/>
              <a:t>subject to </a:t>
            </a:r>
            <a:r>
              <a:rPr lang="en-US" dirty="0"/>
              <a:t>linear invariants</a:t>
            </a:r>
          </a:p>
          <a:p>
            <a:r>
              <a:rPr lang="it-IT" dirty="0"/>
              <a:t>E. G. </a:t>
            </a:r>
            <a:r>
              <a:rPr lang="it-IT" dirty="0" smtClean="0"/>
              <a:t>Amparore, </a:t>
            </a:r>
            <a:r>
              <a:rPr lang="it-IT" dirty="0"/>
              <a:t>G. </a:t>
            </a:r>
            <a:r>
              <a:rPr lang="it-IT" dirty="0" smtClean="0"/>
              <a:t>Ciardo,  </a:t>
            </a:r>
            <a:r>
              <a:rPr lang="it-IT" dirty="0"/>
              <a:t>S. </a:t>
            </a:r>
            <a:r>
              <a:rPr lang="it-IT" dirty="0" smtClean="0"/>
              <a:t>Donatelli,  </a:t>
            </a:r>
            <a:r>
              <a:rPr lang="it-IT" dirty="0"/>
              <a:t>and A. </a:t>
            </a:r>
            <a:r>
              <a:rPr lang="it-IT" dirty="0" err="1" smtClean="0"/>
              <a:t>Miner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96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8300" y="215900"/>
            <a:ext cx="8229600" cy="990600"/>
          </a:xfrm>
        </p:spPr>
        <p:txBody>
          <a:bodyPr/>
          <a:lstStyle/>
          <a:p>
            <a:r>
              <a:rPr lang="it-IT" dirty="0" smtClean="0"/>
              <a:t>P-</a:t>
            </a:r>
            <a:r>
              <a:rPr lang="it-IT" dirty="0" err="1" smtClean="0"/>
              <a:t>flows</a:t>
            </a:r>
            <a:r>
              <a:rPr lang="it-IT" dirty="0" smtClean="0"/>
              <a:t> and DD: </a:t>
            </a:r>
            <a:endParaRPr lang="en-US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30300"/>
          </a:xfrm>
        </p:spPr>
        <p:txBody>
          <a:bodyPr/>
          <a:lstStyle/>
          <a:p>
            <a:r>
              <a:rPr lang="it-IT" dirty="0" err="1" smtClean="0"/>
              <a:t>Stronger</a:t>
            </a:r>
            <a:r>
              <a:rPr lang="it-IT" dirty="0" smtClean="0"/>
              <a:t> </a:t>
            </a:r>
            <a:r>
              <a:rPr lang="it-IT" dirty="0" err="1" smtClean="0"/>
              <a:t>if</a:t>
            </a:r>
            <a:r>
              <a:rPr lang="it-IT" dirty="0" smtClean="0"/>
              <a:t> the DD </a:t>
            </a:r>
            <a:r>
              <a:rPr lang="it-IT" dirty="0" err="1" smtClean="0"/>
              <a:t>encodes</a:t>
            </a:r>
            <a:r>
              <a:rPr lang="it-IT" dirty="0" smtClean="0"/>
              <a:t> </a:t>
            </a:r>
            <a:r>
              <a:rPr lang="it-IT" dirty="0" err="1" smtClean="0">
                <a:latin typeface="Lucida Calligraphy" panose="03010101010101010101" pitchFamily="66" charset="0"/>
              </a:rPr>
              <a:t>S</a:t>
            </a:r>
            <a:r>
              <a:rPr lang="it-IT" baseline="-25000" dirty="0" err="1" smtClean="0"/>
              <a:t>sat</a:t>
            </a:r>
            <a:r>
              <a:rPr lang="it-IT" dirty="0" smtClean="0"/>
              <a:t> (the set of </a:t>
            </a:r>
            <a:r>
              <a:rPr lang="it-IT" dirty="0" err="1" smtClean="0"/>
              <a:t>states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satisfy</a:t>
            </a:r>
            <a:r>
              <a:rPr lang="it-IT" dirty="0" smtClean="0"/>
              <a:t> a set of </a:t>
            </a:r>
            <a:r>
              <a:rPr lang="it-IT" dirty="0" err="1" smtClean="0"/>
              <a:t>invariants</a:t>
            </a:r>
            <a:r>
              <a:rPr lang="it-IT" dirty="0" smtClean="0"/>
              <a:t>): </a:t>
            </a:r>
            <a:r>
              <a:rPr lang="it-IT" dirty="0" err="1" smtClean="0"/>
              <a:t>nodes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r>
              <a:rPr lang="it-IT" dirty="0" smtClean="0"/>
              <a:t> k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different</a:t>
            </a:r>
            <a:r>
              <a:rPr lang="it-IT" dirty="0" smtClean="0"/>
              <a:t> </a:t>
            </a:r>
            <a:r>
              <a:rPr lang="it-IT" dirty="0" err="1" smtClean="0"/>
              <a:t>partial</a:t>
            </a:r>
            <a:r>
              <a:rPr lang="it-IT" dirty="0" smtClean="0"/>
              <a:t> </a:t>
            </a:r>
            <a:r>
              <a:rPr lang="it-IT" dirty="0" err="1" smtClean="0"/>
              <a:t>sums</a:t>
            </a:r>
            <a:r>
              <a:rPr lang="it-IT" dirty="0" smtClean="0"/>
              <a:t> of the </a:t>
            </a:r>
            <a:r>
              <a:rPr lang="it-IT" dirty="0" err="1" smtClean="0"/>
              <a:t>invariants</a:t>
            </a:r>
            <a:endParaRPr lang="it-IT" dirty="0" smtClean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05" y="3581265"/>
            <a:ext cx="8324193" cy="144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98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Metrics</a:t>
            </a:r>
            <a:r>
              <a:rPr lang="it-IT" dirty="0" smtClean="0"/>
              <a:t>: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965" y="3721395"/>
            <a:ext cx="5467131" cy="141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141" y="5278383"/>
            <a:ext cx="6454780" cy="1579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368300" y="1473200"/>
            <a:ext cx="8229600" cy="1130300"/>
          </a:xfrm>
        </p:spPr>
        <p:txBody>
          <a:bodyPr/>
          <a:lstStyle/>
          <a:p>
            <a:pPr marL="0" indent="0">
              <a:buNone/>
            </a:pPr>
            <a:r>
              <a:rPr lang="it-IT" dirty="0" err="1" smtClean="0"/>
              <a:t>Measure</a:t>
            </a:r>
            <a:r>
              <a:rPr lang="it-IT" dirty="0" smtClean="0"/>
              <a:t> of </a:t>
            </a:r>
            <a:r>
              <a:rPr lang="it-IT" dirty="0" err="1" smtClean="0"/>
              <a:t>dependency</a:t>
            </a:r>
            <a:r>
              <a:rPr lang="it-IT" dirty="0" smtClean="0"/>
              <a:t>: </a:t>
            </a:r>
            <a:r>
              <a:rPr lang="it-IT" dirty="0"/>
              <a:t>the </a:t>
            </a:r>
            <a:r>
              <a:rPr lang="it-IT" dirty="0" err="1"/>
              <a:t>number</a:t>
            </a:r>
            <a:r>
              <a:rPr lang="it-IT" dirty="0"/>
              <a:t> of ``open p-flow’’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level</a:t>
            </a:r>
            <a:r>
              <a:rPr lang="it-IT" dirty="0"/>
              <a:t> k 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Sum over </a:t>
            </a:r>
            <a:r>
              <a:rPr lang="it-IT" dirty="0" err="1" smtClean="0"/>
              <a:t>all</a:t>
            </a:r>
            <a:r>
              <a:rPr lang="it-IT" dirty="0" smtClean="0"/>
              <a:t> </a:t>
            </a:r>
            <a:r>
              <a:rPr lang="it-IT" dirty="0" err="1" smtClean="0"/>
              <a:t>places</a:t>
            </a:r>
            <a:r>
              <a:rPr lang="it-IT" dirty="0" smtClean="0"/>
              <a:t> of the </a:t>
            </a:r>
            <a:r>
              <a:rPr lang="it-IT" dirty="0" err="1" smtClean="0"/>
              <a:t>number</a:t>
            </a:r>
            <a:r>
              <a:rPr lang="it-IT" dirty="0" smtClean="0"/>
              <a:t> of </a:t>
            </a:r>
            <a:r>
              <a:rPr lang="it-IT" dirty="0" err="1" smtClean="0"/>
              <a:t>greens</a:t>
            </a:r>
            <a:r>
              <a:rPr lang="it-IT" dirty="0" smtClean="0"/>
              <a:t> and </a:t>
            </a:r>
            <a:r>
              <a:rPr lang="it-IT" dirty="0" err="1" smtClean="0"/>
              <a:t>orange</a:t>
            </a:r>
            <a:r>
              <a:rPr lang="it-IT" dirty="0" smtClean="0"/>
              <a:t> (dark and light) </a:t>
            </a:r>
            <a:r>
              <a:rPr lang="it-IT" dirty="0" err="1" smtClean="0"/>
              <a:t>that</a:t>
            </a:r>
            <a:r>
              <a:rPr lang="it-IT" dirty="0" smtClean="0"/>
              <a:t> involve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place</a:t>
            </a:r>
            <a:endParaRPr lang="it-IT" dirty="0" smtClean="0"/>
          </a:p>
        </p:txBody>
      </p:sp>
      <p:sp>
        <p:nvSpPr>
          <p:cNvPr id="6" name="Callout 3 5"/>
          <p:cNvSpPr/>
          <p:nvPr/>
        </p:nvSpPr>
        <p:spPr>
          <a:xfrm>
            <a:off x="7835900" y="2699489"/>
            <a:ext cx="1308100" cy="469900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220332"/>
              <a:gd name="adj8" fmla="val -52248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ysClr val="windowText" lastClr="000000"/>
                </a:solidFill>
              </a:rPr>
              <a:t>PF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44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this</a:t>
            </a:r>
            <a:r>
              <a:rPr lang="it-IT" dirty="0" smtClean="0"/>
              <a:t> the </a:t>
            </a:r>
            <a:r>
              <a:rPr lang="it-IT" dirty="0" err="1" smtClean="0"/>
              <a:t>solution</a:t>
            </a:r>
            <a:r>
              <a:rPr lang="it-IT" dirty="0" smtClean="0"/>
              <a:t>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14687"/>
          <a:stretch/>
        </p:blipFill>
        <p:spPr bwMode="auto">
          <a:xfrm>
            <a:off x="532584" y="3154997"/>
            <a:ext cx="8261131" cy="34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992" y="423369"/>
            <a:ext cx="3436007" cy="1659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losione 2 4"/>
          <p:cNvSpPr/>
          <p:nvPr/>
        </p:nvSpPr>
        <p:spPr>
          <a:xfrm>
            <a:off x="2270235" y="1252919"/>
            <a:ext cx="3641834" cy="1520059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err="1" smtClean="0">
                <a:solidFill>
                  <a:schemeClr val="tx1"/>
                </a:solidFill>
              </a:rPr>
              <a:t>Not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quite</a:t>
            </a:r>
            <a:r>
              <a:rPr lang="it-IT" sz="2000" dirty="0" smtClean="0">
                <a:solidFill>
                  <a:schemeClr val="tx1"/>
                </a:solidFill>
              </a:rPr>
              <a:t> so!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Ovale 2"/>
          <p:cNvSpPr/>
          <p:nvPr/>
        </p:nvSpPr>
        <p:spPr>
          <a:xfrm>
            <a:off x="925033" y="6076507"/>
            <a:ext cx="425302" cy="18075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e 6"/>
          <p:cNvSpPr/>
          <p:nvPr/>
        </p:nvSpPr>
        <p:spPr>
          <a:xfrm>
            <a:off x="3512289" y="6057013"/>
            <a:ext cx="425302" cy="18075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e 7"/>
          <p:cNvSpPr/>
          <p:nvPr/>
        </p:nvSpPr>
        <p:spPr>
          <a:xfrm>
            <a:off x="6131443" y="6076507"/>
            <a:ext cx="425302" cy="18075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3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8300" y="215900"/>
            <a:ext cx="8229600" cy="990600"/>
          </a:xfrm>
        </p:spPr>
        <p:txBody>
          <a:bodyPr/>
          <a:lstStyle/>
          <a:p>
            <a:r>
              <a:rPr lang="it-IT" dirty="0" err="1" smtClean="0"/>
              <a:t>After</a:t>
            </a:r>
            <a:r>
              <a:rPr lang="it-IT" dirty="0" smtClean="0"/>
              <a:t> </a:t>
            </a:r>
            <a:r>
              <a:rPr lang="it-IT" dirty="0" err="1" smtClean="0"/>
              <a:t>thought</a:t>
            </a:r>
            <a:r>
              <a:rPr lang="it-IT" dirty="0" smtClean="0"/>
              <a:t> on PSF and PF</a:t>
            </a:r>
            <a:endParaRPr lang="en-US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30300"/>
          </a:xfrm>
        </p:spPr>
        <p:txBody>
          <a:bodyPr/>
          <a:lstStyle/>
          <a:p>
            <a:r>
              <a:rPr lang="it-IT" dirty="0" smtClean="0"/>
              <a:t>the </a:t>
            </a:r>
            <a:r>
              <a:rPr lang="it-IT" dirty="0" err="1" smtClean="0"/>
              <a:t>number</a:t>
            </a:r>
            <a:r>
              <a:rPr lang="it-IT" dirty="0" smtClean="0"/>
              <a:t> of </a:t>
            </a:r>
            <a:r>
              <a:rPr lang="it-IT" dirty="0" err="1" smtClean="0"/>
              <a:t>nodes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r>
              <a:rPr lang="it-IT" dirty="0" smtClean="0"/>
              <a:t> k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influenced</a:t>
            </a:r>
            <a:r>
              <a:rPr lang="it-IT" dirty="0" smtClean="0"/>
              <a:t> by the </a:t>
            </a:r>
            <a:r>
              <a:rPr lang="it-IT" dirty="0" err="1" smtClean="0"/>
              <a:t>number</a:t>
            </a:r>
            <a:r>
              <a:rPr lang="it-IT" dirty="0" smtClean="0"/>
              <a:t> of </a:t>
            </a:r>
            <a:r>
              <a:rPr lang="it-IT" i="1" dirty="0" err="1" smtClean="0"/>
              <a:t>distinct</a:t>
            </a:r>
            <a:r>
              <a:rPr lang="it-IT" dirty="0" smtClean="0"/>
              <a:t> information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need</a:t>
            </a:r>
            <a:r>
              <a:rPr lang="it-IT" dirty="0" smtClean="0"/>
              <a:t> to </a:t>
            </a:r>
            <a:r>
              <a:rPr lang="it-IT" dirty="0" err="1" smtClean="0"/>
              <a:t>keep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by </a:t>
            </a:r>
            <a:r>
              <a:rPr lang="it-IT" dirty="0" err="1" smtClean="0"/>
              <a:t>counting</a:t>
            </a:r>
            <a:r>
              <a:rPr lang="it-IT" dirty="0" smtClean="0"/>
              <a:t> the </a:t>
            </a:r>
            <a:r>
              <a:rPr lang="it-IT" dirty="0" err="1" smtClean="0"/>
              <a:t>number</a:t>
            </a:r>
            <a:r>
              <a:rPr lang="it-IT" dirty="0" smtClean="0"/>
              <a:t> of ``open p-</a:t>
            </a:r>
            <a:r>
              <a:rPr lang="it-IT" dirty="0" err="1" smtClean="0"/>
              <a:t>flows</a:t>
            </a:r>
            <a:r>
              <a:rPr lang="it-IT" dirty="0" smtClean="0"/>
              <a:t>’’ </a:t>
            </a:r>
            <a:r>
              <a:rPr lang="it-IT" dirty="0" err="1" smtClean="0"/>
              <a:t>at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r>
              <a:rPr lang="it-IT" dirty="0" smtClean="0"/>
              <a:t> k </a:t>
            </a:r>
            <a:r>
              <a:rPr lang="it-IT" dirty="0" err="1" smtClean="0"/>
              <a:t>we</a:t>
            </a:r>
            <a:r>
              <a:rPr lang="it-IT" dirty="0" smtClean="0"/>
              <a:t> are </a:t>
            </a:r>
            <a:r>
              <a:rPr lang="it-IT" dirty="0" err="1" smtClean="0"/>
              <a:t>counting</a:t>
            </a:r>
            <a:r>
              <a:rPr lang="it-IT" dirty="0" smtClean="0"/>
              <a:t>  a </a:t>
            </a:r>
            <a:r>
              <a:rPr lang="it-IT" dirty="0" err="1" smtClean="0"/>
              <a:t>lot</a:t>
            </a:r>
            <a:r>
              <a:rPr lang="it-IT" dirty="0" smtClean="0"/>
              <a:t> of </a:t>
            </a:r>
            <a:r>
              <a:rPr lang="it-IT" dirty="0" err="1" smtClean="0"/>
              <a:t>redundant</a:t>
            </a:r>
            <a:r>
              <a:rPr lang="it-IT" dirty="0" smtClean="0"/>
              <a:t> info </a:t>
            </a:r>
            <a:r>
              <a:rPr lang="it-IT" dirty="0" err="1" smtClean="0"/>
              <a:t>at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r>
              <a:rPr lang="it-IT" dirty="0" smtClean="0"/>
              <a:t> k</a:t>
            </a:r>
          </a:p>
          <a:p>
            <a:endParaRPr lang="it-IT" dirty="0"/>
          </a:p>
          <a:p>
            <a:r>
              <a:rPr lang="it-IT" dirty="0" err="1" smtClean="0"/>
              <a:t>Looking</a:t>
            </a:r>
            <a:r>
              <a:rPr lang="it-IT" dirty="0" smtClean="0"/>
              <a:t> for the set of </a:t>
            </a:r>
            <a:r>
              <a:rPr lang="it-IT" dirty="0" err="1" smtClean="0"/>
              <a:t>independent</a:t>
            </a:r>
            <a:r>
              <a:rPr lang="it-IT" dirty="0" smtClean="0"/>
              <a:t> p-</a:t>
            </a:r>
            <a:r>
              <a:rPr lang="it-IT" dirty="0" err="1" smtClean="0"/>
              <a:t>flows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r>
              <a:rPr lang="it-IT" dirty="0" smtClean="0"/>
              <a:t> k</a:t>
            </a:r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dirty="0" smtClean="0"/>
              <a:t>				 ==&gt; </a:t>
            </a:r>
            <a:r>
              <a:rPr lang="it-IT" dirty="0" err="1" smtClean="0"/>
              <a:t>iRank</a:t>
            </a:r>
            <a:endParaRPr lang="it-IT" dirty="0" smtClean="0"/>
          </a:p>
          <a:p>
            <a:endParaRPr lang="it-IT" dirty="0"/>
          </a:p>
          <a:p>
            <a:pPr marL="0" indent="0">
              <a:buNone/>
            </a:pPr>
            <a:r>
              <a:rPr lang="it-IT" dirty="0" err="1" smtClean="0"/>
              <a:t>expected</a:t>
            </a:r>
            <a:r>
              <a:rPr lang="it-IT" dirty="0" smtClean="0"/>
              <a:t>: linear </a:t>
            </a:r>
            <a:r>
              <a:rPr lang="it-IT" dirty="0" err="1" smtClean="0"/>
              <a:t>increase</a:t>
            </a:r>
            <a:r>
              <a:rPr lang="it-IT" dirty="0" smtClean="0"/>
              <a:t> in </a:t>
            </a:r>
            <a:r>
              <a:rPr lang="it-IT" dirty="0" err="1" smtClean="0"/>
              <a:t>iRank</a:t>
            </a:r>
            <a:r>
              <a:rPr lang="it-IT" dirty="0" smtClean="0"/>
              <a:t> – </a:t>
            </a:r>
            <a:r>
              <a:rPr lang="it-IT" dirty="0" err="1" smtClean="0"/>
              <a:t>exponential</a:t>
            </a:r>
            <a:r>
              <a:rPr lang="it-IT" dirty="0" smtClean="0"/>
              <a:t> </a:t>
            </a:r>
            <a:r>
              <a:rPr lang="it-IT" dirty="0" err="1" smtClean="0"/>
              <a:t>increase</a:t>
            </a:r>
            <a:r>
              <a:rPr lang="it-IT" dirty="0" smtClean="0"/>
              <a:t> in MDD </a:t>
            </a:r>
            <a:r>
              <a:rPr lang="it-IT" dirty="0" err="1" smtClean="0"/>
              <a:t>size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24558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Two main topics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ea typeface="+mn-ea"/>
                <a:cs typeface="+mn-cs"/>
              </a:rPr>
              <a:t>How to take </a:t>
            </a:r>
            <a:r>
              <a:rPr lang="en-US" sz="2800" dirty="0" smtClean="0">
                <a:ea typeface="+mn-ea"/>
                <a:cs typeface="+mn-cs"/>
              </a:rPr>
              <a:t>a tool </a:t>
            </a:r>
            <a:r>
              <a:rPr lang="en-US" sz="2800" i="1" dirty="0" smtClean="0">
                <a:ea typeface="+mn-ea"/>
                <a:cs typeface="+mn-cs"/>
              </a:rPr>
              <a:t>suitable</a:t>
            </a:r>
            <a:r>
              <a:rPr lang="en-US" sz="2800" dirty="0" smtClean="0">
                <a:ea typeface="+mn-ea"/>
                <a:cs typeface="+mn-cs"/>
              </a:rPr>
              <a:t> for research and make it effective for teaching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>
              <a:ea typeface="+mn-ea"/>
              <a:cs typeface="+mn-cs"/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ea typeface="+mn-ea"/>
                <a:cs typeface="+mn-cs"/>
              </a:rPr>
              <a:t>How to take a tool that is now </a:t>
            </a:r>
            <a:r>
              <a:rPr lang="en-US" sz="2800" i="1" dirty="0" smtClean="0">
                <a:ea typeface="+mn-ea"/>
                <a:cs typeface="+mn-cs"/>
              </a:rPr>
              <a:t>suitable</a:t>
            </a:r>
            <a:r>
              <a:rPr lang="en-US" sz="2800" dirty="0" smtClean="0">
                <a:ea typeface="+mn-ea"/>
                <a:cs typeface="+mn-cs"/>
              </a:rPr>
              <a:t> for teaching and making it to compete in the model-checking context</a:t>
            </a:r>
            <a:endParaRPr lang="en-US" sz="2800" dirty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31381"/>
            <a:ext cx="8229600" cy="990600"/>
          </a:xfrm>
        </p:spPr>
        <p:txBody>
          <a:bodyPr/>
          <a:lstStyle/>
          <a:p>
            <a:r>
              <a:rPr lang="it-IT" dirty="0"/>
              <a:t>T</a:t>
            </a:r>
            <a:r>
              <a:rPr lang="it-IT" dirty="0" smtClean="0"/>
              <a:t>he i-</a:t>
            </a:r>
            <a:r>
              <a:rPr lang="it-IT" dirty="0" err="1" smtClean="0"/>
              <a:t>Rank</a:t>
            </a:r>
            <a:r>
              <a:rPr lang="it-IT" dirty="0" smtClean="0"/>
              <a:t> </a:t>
            </a:r>
            <a:r>
              <a:rPr lang="it-IT" dirty="0" err="1" smtClean="0"/>
              <a:t>metric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1048407"/>
          </a:xfrm>
        </p:spPr>
        <p:txBody>
          <a:bodyPr/>
          <a:lstStyle/>
          <a:p>
            <a:r>
              <a:rPr lang="it-IT" dirty="0" smtClean="0"/>
              <a:t>Matrix F of </a:t>
            </a:r>
            <a:r>
              <a:rPr lang="it-IT" dirty="0" err="1" smtClean="0"/>
              <a:t>flows</a:t>
            </a:r>
            <a:r>
              <a:rPr lang="it-IT" dirty="0" smtClean="0"/>
              <a:t> (</a:t>
            </a:r>
            <a:r>
              <a:rPr lang="it-IT" dirty="0" err="1" smtClean="0"/>
              <a:t>order</a:t>
            </a:r>
            <a:r>
              <a:rPr lang="it-IT" dirty="0" smtClean="0"/>
              <a:t> of </a:t>
            </a:r>
            <a:r>
              <a:rPr lang="it-IT" dirty="0" err="1" smtClean="0"/>
              <a:t>rows</a:t>
            </a:r>
            <a:r>
              <a:rPr lang="it-IT" dirty="0" smtClean="0"/>
              <a:t> </a:t>
            </a:r>
            <a:r>
              <a:rPr lang="it-IT" dirty="0" err="1" smtClean="0"/>
              <a:t>important</a:t>
            </a:r>
            <a:r>
              <a:rPr lang="it-IT" dirty="0" smtClean="0"/>
              <a:t>, </a:t>
            </a:r>
            <a:r>
              <a:rPr lang="it-IT" dirty="0" err="1" smtClean="0"/>
              <a:t>colums</a:t>
            </a:r>
            <a:r>
              <a:rPr lang="it-IT" dirty="0" smtClean="0"/>
              <a:t> </a:t>
            </a:r>
            <a:r>
              <a:rPr lang="it-IT" dirty="0" err="1" smtClean="0"/>
              <a:t>irrelevant</a:t>
            </a:r>
            <a:r>
              <a:rPr lang="it-IT" dirty="0" smtClean="0"/>
              <a:t>)</a:t>
            </a:r>
          </a:p>
          <a:p>
            <a:r>
              <a:rPr lang="it-IT" dirty="0" smtClean="0"/>
              <a:t>Estimate the </a:t>
            </a:r>
            <a:r>
              <a:rPr lang="it-IT" dirty="0" err="1" smtClean="0"/>
              <a:t>number</a:t>
            </a:r>
            <a:r>
              <a:rPr lang="it-IT" dirty="0" smtClean="0"/>
              <a:t> of </a:t>
            </a:r>
            <a:r>
              <a:rPr lang="it-IT" dirty="0" err="1" smtClean="0"/>
              <a:t>independent</a:t>
            </a:r>
            <a:r>
              <a:rPr lang="it-IT" dirty="0" smtClean="0"/>
              <a:t> </a:t>
            </a:r>
            <a:r>
              <a:rPr lang="it-IT" dirty="0" err="1" smtClean="0"/>
              <a:t>flows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r>
              <a:rPr lang="it-IT" dirty="0" smtClean="0"/>
              <a:t> k</a:t>
            </a:r>
          </a:p>
          <a:p>
            <a:endParaRPr lang="it-IT" dirty="0"/>
          </a:p>
          <a:p>
            <a:endParaRPr lang="it-IT" dirty="0" smtClean="0"/>
          </a:p>
          <a:p>
            <a:r>
              <a:rPr lang="it-IT" dirty="0" err="1" smtClean="0"/>
              <a:t>where</a:t>
            </a:r>
            <a:r>
              <a:rPr lang="it-IT" dirty="0" smtClean="0"/>
              <a:t>: 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21" y="4324661"/>
            <a:ext cx="8346558" cy="2533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2484916"/>
            <a:ext cx="3211032" cy="55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607" y="3182728"/>
            <a:ext cx="3967716" cy="492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607" y="3787892"/>
            <a:ext cx="4946502" cy="39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llout 3 9"/>
          <p:cNvSpPr/>
          <p:nvPr/>
        </p:nvSpPr>
        <p:spPr>
          <a:xfrm>
            <a:off x="6235846" y="2484916"/>
            <a:ext cx="2738031" cy="697812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66600"/>
              <a:gd name="adj6" fmla="val -16821"/>
              <a:gd name="adj7" fmla="val 116225"/>
              <a:gd name="adj8" fmla="val -122336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err="1" smtClean="0">
                <a:solidFill>
                  <a:sysClr val="windowText" lastClr="000000"/>
                </a:solidFill>
              </a:rPr>
              <a:t>Number</a:t>
            </a:r>
            <a:r>
              <a:rPr lang="it-IT" sz="1600" dirty="0" smtClean="0">
                <a:solidFill>
                  <a:sysClr val="windowText" lastClr="000000"/>
                </a:solidFill>
              </a:rPr>
              <a:t> of open inde-</a:t>
            </a:r>
            <a:r>
              <a:rPr lang="it-IT" sz="1600" dirty="0" err="1" smtClean="0">
                <a:solidFill>
                  <a:sysClr val="windowText" lastClr="000000"/>
                </a:solidFill>
              </a:rPr>
              <a:t>pendent</a:t>
            </a:r>
            <a:r>
              <a:rPr lang="it-IT" sz="1600" dirty="0" smtClean="0">
                <a:solidFill>
                  <a:sysClr val="windowText" lastClr="000000"/>
                </a:solidFill>
              </a:rPr>
              <a:t> p-</a:t>
            </a:r>
            <a:r>
              <a:rPr lang="it-IT" sz="1600" dirty="0" err="1" smtClean="0">
                <a:solidFill>
                  <a:sysClr val="windowText" lastClr="000000"/>
                </a:solidFill>
              </a:rPr>
              <a:t>flows</a:t>
            </a:r>
            <a:r>
              <a:rPr lang="it-IT" sz="1600" dirty="0" smtClean="0">
                <a:solidFill>
                  <a:sysClr val="windowText" lastClr="000000"/>
                </a:solidFill>
              </a:rPr>
              <a:t> </a:t>
            </a:r>
            <a:r>
              <a:rPr lang="it-IT" sz="1600" dirty="0" err="1" smtClean="0">
                <a:solidFill>
                  <a:sysClr val="windowText" lastClr="000000"/>
                </a:solidFill>
              </a:rPr>
              <a:t>above</a:t>
            </a:r>
            <a:r>
              <a:rPr lang="it-IT" sz="1600" dirty="0" smtClean="0">
                <a:solidFill>
                  <a:sysClr val="windowText" lastClr="000000"/>
                </a:solidFill>
              </a:rPr>
              <a:t> k </a:t>
            </a:r>
            <a:endParaRPr 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11" name="Callout 3 10"/>
          <p:cNvSpPr/>
          <p:nvPr/>
        </p:nvSpPr>
        <p:spPr>
          <a:xfrm>
            <a:off x="6405969" y="3542990"/>
            <a:ext cx="2738031" cy="820608"/>
          </a:xfrm>
          <a:prstGeom prst="borderCallout3">
            <a:avLst>
              <a:gd name="adj1" fmla="val 18750"/>
              <a:gd name="adj2" fmla="val -8333"/>
              <a:gd name="adj3" fmla="val -1981"/>
              <a:gd name="adj4" fmla="val -12395"/>
              <a:gd name="adj5" fmla="val 9590"/>
              <a:gd name="adj6" fmla="val -21093"/>
              <a:gd name="adj7" fmla="val 42226"/>
              <a:gd name="adj8" fmla="val -124278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err="1" smtClean="0">
                <a:solidFill>
                  <a:sysClr val="windowText" lastClr="000000"/>
                </a:solidFill>
              </a:rPr>
              <a:t>Number</a:t>
            </a:r>
            <a:r>
              <a:rPr lang="it-IT" sz="1600" dirty="0" smtClean="0">
                <a:solidFill>
                  <a:sysClr val="windowText" lastClr="000000"/>
                </a:solidFill>
              </a:rPr>
              <a:t> of </a:t>
            </a:r>
            <a:r>
              <a:rPr lang="it-IT" sz="1600" dirty="0" err="1" smtClean="0">
                <a:solidFill>
                  <a:sysClr val="windowText" lastClr="000000"/>
                </a:solidFill>
              </a:rPr>
              <a:t>independent</a:t>
            </a:r>
            <a:r>
              <a:rPr lang="it-IT" sz="1600" dirty="0" smtClean="0">
                <a:solidFill>
                  <a:sysClr val="windowText" lastClr="000000"/>
                </a:solidFill>
              </a:rPr>
              <a:t> p-</a:t>
            </a:r>
            <a:r>
              <a:rPr lang="it-IT" sz="1600" dirty="0" err="1" smtClean="0">
                <a:solidFill>
                  <a:sysClr val="windowText" lastClr="000000"/>
                </a:solidFill>
              </a:rPr>
              <a:t>flows</a:t>
            </a:r>
            <a:r>
              <a:rPr lang="it-IT" sz="1600" dirty="0" smtClean="0">
                <a:solidFill>
                  <a:sysClr val="windowText" lastClr="000000"/>
                </a:solidFill>
              </a:rPr>
              <a:t> </a:t>
            </a:r>
            <a:r>
              <a:rPr lang="it-IT" sz="1600" dirty="0" err="1" smtClean="0">
                <a:solidFill>
                  <a:sysClr val="windowText" lastClr="000000"/>
                </a:solidFill>
              </a:rPr>
              <a:t>already</a:t>
            </a:r>
            <a:r>
              <a:rPr lang="it-IT" sz="1600" dirty="0" smtClean="0">
                <a:solidFill>
                  <a:sysClr val="windowText" lastClr="000000"/>
                </a:solidFill>
              </a:rPr>
              <a:t> </a:t>
            </a:r>
            <a:r>
              <a:rPr lang="it-IT" sz="1600" dirty="0" err="1" smtClean="0">
                <a:solidFill>
                  <a:sysClr val="windowText" lastClr="000000"/>
                </a:solidFill>
              </a:rPr>
              <a:t>closed</a:t>
            </a:r>
            <a:r>
              <a:rPr lang="it-IT" sz="1600" dirty="0" smtClean="0">
                <a:solidFill>
                  <a:sysClr val="windowText" lastClr="000000"/>
                </a:solidFill>
              </a:rPr>
              <a:t>  </a:t>
            </a:r>
            <a:r>
              <a:rPr lang="it-IT" sz="1600" dirty="0" err="1" smtClean="0">
                <a:solidFill>
                  <a:sysClr val="windowText" lastClr="000000"/>
                </a:solidFill>
              </a:rPr>
              <a:t>at</a:t>
            </a:r>
            <a:r>
              <a:rPr lang="it-IT" sz="1600" dirty="0" smtClean="0">
                <a:solidFill>
                  <a:sysClr val="windowText" lastClr="000000"/>
                </a:solidFill>
              </a:rPr>
              <a:t> k </a:t>
            </a:r>
            <a:endParaRPr lang="en-US" sz="16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86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iRank</a:t>
            </a:r>
            <a:r>
              <a:rPr lang="it-IT" dirty="0" smtClean="0"/>
              <a:t> </a:t>
            </a:r>
            <a:r>
              <a:rPr lang="it-IT" dirty="0" err="1" smtClean="0"/>
              <a:t>evaluation</a:t>
            </a:r>
            <a:endParaRPr lang="en-US" dirty="0"/>
          </a:p>
        </p:txBody>
      </p:sp>
      <p:sp>
        <p:nvSpPr>
          <p:cNvPr id="4" name="Segnaposto contenuto 3"/>
          <p:cNvSpPr txBox="1">
            <a:spLocks/>
          </p:cNvSpPr>
          <p:nvPr/>
        </p:nvSpPr>
        <p:spPr>
          <a:xfrm>
            <a:off x="114300" y="1371600"/>
            <a:ext cx="8915400" cy="1048407"/>
          </a:xfrm>
          <a:prstGeom prst="rect">
            <a:avLst/>
          </a:prstGeom>
        </p:spPr>
        <p:txBody>
          <a:bodyPr/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Evaluation on 40 </a:t>
            </a:r>
            <a:r>
              <a:rPr lang="it-IT" dirty="0" err="1" smtClean="0"/>
              <a:t>different</a:t>
            </a:r>
            <a:r>
              <a:rPr lang="it-IT" dirty="0" smtClean="0"/>
              <a:t> </a:t>
            </a:r>
            <a:r>
              <a:rPr lang="it-IT" dirty="0" err="1" smtClean="0"/>
              <a:t>models</a:t>
            </a:r>
            <a:r>
              <a:rPr lang="it-IT" dirty="0" smtClean="0"/>
              <a:t> from MCC2017</a:t>
            </a:r>
          </a:p>
          <a:p>
            <a:endParaRPr lang="it-IT" dirty="0"/>
          </a:p>
          <a:p>
            <a:r>
              <a:rPr lang="it-IT" dirty="0" err="1" smtClean="0"/>
              <a:t>Solved</a:t>
            </a:r>
            <a:r>
              <a:rPr lang="it-IT" dirty="0" smtClean="0"/>
              <a:t> with GreatSPN </a:t>
            </a:r>
            <a:r>
              <a:rPr lang="it-IT" dirty="0" err="1" smtClean="0"/>
              <a:t>using</a:t>
            </a:r>
            <a:r>
              <a:rPr lang="it-IT" dirty="0" smtClean="0"/>
              <a:t> the </a:t>
            </a:r>
            <a:r>
              <a:rPr lang="it-IT" dirty="0" err="1" smtClean="0"/>
              <a:t>Meddly</a:t>
            </a:r>
            <a:r>
              <a:rPr lang="it-IT" dirty="0" smtClean="0"/>
              <a:t> </a:t>
            </a:r>
            <a:r>
              <a:rPr lang="it-IT" dirty="0" err="1" smtClean="0"/>
              <a:t>library</a:t>
            </a:r>
            <a:endParaRPr lang="it-IT" dirty="0" smtClean="0"/>
          </a:p>
          <a:p>
            <a:endParaRPr lang="it-IT" dirty="0"/>
          </a:p>
          <a:p>
            <a:r>
              <a:rPr lang="it-IT" dirty="0" err="1" smtClean="0"/>
              <a:t>Followed</a:t>
            </a:r>
            <a:r>
              <a:rPr lang="it-IT" dirty="0" smtClean="0"/>
              <a:t> the </a:t>
            </a:r>
            <a:r>
              <a:rPr lang="it-IT" dirty="0" err="1" smtClean="0"/>
              <a:t>evaluation</a:t>
            </a:r>
            <a:r>
              <a:rPr lang="it-IT" dirty="0" smtClean="0"/>
              <a:t> procedure in [1] </a:t>
            </a:r>
            <a:r>
              <a:rPr lang="it-IT" dirty="0" err="1" smtClean="0"/>
              <a:t>based</a:t>
            </a:r>
            <a:r>
              <a:rPr lang="it-IT" dirty="0" smtClean="0"/>
              <a:t> on the </a:t>
            </a:r>
            <a:r>
              <a:rPr lang="it-IT" dirty="0" err="1" smtClean="0"/>
              <a:t>Spearman</a:t>
            </a:r>
            <a:r>
              <a:rPr lang="it-IT" dirty="0" smtClean="0"/>
              <a:t> </a:t>
            </a:r>
            <a:r>
              <a:rPr lang="it-IT" dirty="0" err="1" smtClean="0"/>
              <a:t>coefficient</a:t>
            </a:r>
            <a:r>
              <a:rPr lang="it-IT" dirty="0" smtClean="0"/>
              <a:t> of </a:t>
            </a:r>
            <a:r>
              <a:rPr lang="it-IT" dirty="0" err="1" smtClean="0"/>
              <a:t>correlation</a:t>
            </a:r>
            <a:r>
              <a:rPr lang="it-IT" dirty="0" smtClean="0"/>
              <a:t> </a:t>
            </a:r>
            <a:r>
              <a:rPr lang="it-IT" dirty="0" err="1" smtClean="0"/>
              <a:t>among</a:t>
            </a:r>
            <a:r>
              <a:rPr lang="it-IT" dirty="0" smtClean="0"/>
              <a:t> </a:t>
            </a:r>
            <a:r>
              <a:rPr lang="it-IT" dirty="0" err="1" smtClean="0"/>
              <a:t>metric</a:t>
            </a:r>
            <a:r>
              <a:rPr lang="it-IT" dirty="0" smtClean="0"/>
              <a:t> </a:t>
            </a:r>
            <a:r>
              <a:rPr lang="it-IT" dirty="0" err="1" smtClean="0"/>
              <a:t>value</a:t>
            </a:r>
            <a:r>
              <a:rPr lang="it-IT" dirty="0" smtClean="0"/>
              <a:t> and </a:t>
            </a:r>
            <a:r>
              <a:rPr lang="it-IT" i="1" dirty="0" err="1" smtClean="0"/>
              <a:t>final</a:t>
            </a:r>
            <a:r>
              <a:rPr lang="it-IT" dirty="0" smtClean="0"/>
              <a:t> DD </a:t>
            </a:r>
            <a:r>
              <a:rPr lang="it-IT" dirty="0" err="1" smtClean="0"/>
              <a:t>size</a:t>
            </a:r>
            <a:r>
              <a:rPr lang="it-IT" dirty="0" smtClean="0"/>
              <a:t> ( [0.8, 1]: </a:t>
            </a:r>
            <a:r>
              <a:rPr lang="it-IT" dirty="0" err="1" smtClean="0"/>
              <a:t>very</a:t>
            </a:r>
            <a:r>
              <a:rPr lang="it-IT" dirty="0" smtClean="0"/>
              <a:t> strong, </a:t>
            </a:r>
            <a:r>
              <a:rPr lang="en-US" dirty="0"/>
              <a:t>[0:6; 0:8] </a:t>
            </a:r>
            <a:r>
              <a:rPr lang="en-US" dirty="0" smtClean="0"/>
              <a:t>strong, </a:t>
            </a:r>
            <a:r>
              <a:rPr lang="en-US" dirty="0"/>
              <a:t>0:4; 0:6] </a:t>
            </a:r>
            <a:r>
              <a:rPr lang="en-US" dirty="0" smtClean="0"/>
              <a:t>moderate)</a:t>
            </a:r>
            <a:endParaRPr lang="en-US" dirty="0"/>
          </a:p>
          <a:p>
            <a:endParaRPr lang="it-IT" dirty="0"/>
          </a:p>
          <a:p>
            <a:r>
              <a:rPr lang="it-IT" dirty="0" smtClean="0"/>
              <a:t>ICC: </a:t>
            </a:r>
            <a:r>
              <a:rPr lang="it-IT" dirty="0" err="1" smtClean="0"/>
              <a:t>correlation</a:t>
            </a:r>
            <a:r>
              <a:rPr lang="it-IT" dirty="0" smtClean="0"/>
              <a:t> on the set of </a:t>
            </a:r>
            <a:r>
              <a:rPr lang="it-IT" dirty="0" err="1" smtClean="0"/>
              <a:t>orders</a:t>
            </a:r>
            <a:r>
              <a:rPr lang="it-IT" dirty="0" smtClean="0"/>
              <a:t> </a:t>
            </a:r>
            <a:r>
              <a:rPr lang="it-IT" dirty="0" err="1" smtClean="0"/>
              <a:t>V</a:t>
            </a:r>
            <a:r>
              <a:rPr lang="it-IT" baseline="-25000" dirty="0" err="1" smtClean="0"/>
              <a:t>impr</a:t>
            </a:r>
            <a:endParaRPr lang="it-IT" baseline="-25000" dirty="0" smtClean="0"/>
          </a:p>
          <a:p>
            <a:r>
              <a:rPr lang="it-IT" dirty="0" smtClean="0"/>
              <a:t>BCC: </a:t>
            </a:r>
            <a:r>
              <a:rPr lang="it-IT" dirty="0" err="1"/>
              <a:t>correlation</a:t>
            </a:r>
            <a:r>
              <a:rPr lang="it-IT" dirty="0"/>
              <a:t> on the set of </a:t>
            </a:r>
            <a:r>
              <a:rPr lang="it-IT" dirty="0" err="1"/>
              <a:t>orders</a:t>
            </a:r>
            <a:r>
              <a:rPr lang="it-IT" dirty="0"/>
              <a:t> </a:t>
            </a:r>
            <a:r>
              <a:rPr lang="it-IT" dirty="0" err="1" smtClean="0"/>
              <a:t>V</a:t>
            </a:r>
            <a:r>
              <a:rPr lang="it-IT" baseline="-25000" dirty="0" err="1" smtClean="0"/>
              <a:t>best</a:t>
            </a:r>
            <a:endParaRPr lang="it-IT" baseline="-25000" dirty="0"/>
          </a:p>
          <a:p>
            <a:endParaRPr lang="en-US" dirty="0"/>
          </a:p>
        </p:txBody>
      </p:sp>
      <p:sp>
        <p:nvSpPr>
          <p:cNvPr id="3" name="Rettangolo 2"/>
          <p:cNvSpPr/>
          <p:nvPr/>
        </p:nvSpPr>
        <p:spPr>
          <a:xfrm>
            <a:off x="457200" y="6190980"/>
            <a:ext cx="82083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/>
              <a:t>[1] </a:t>
            </a:r>
            <a:r>
              <a:rPr lang="it-IT" sz="1600" dirty="0"/>
              <a:t>Amparore, Ciardo, Donatelli, </a:t>
            </a:r>
            <a:r>
              <a:rPr lang="en-US" sz="1600" dirty="0"/>
              <a:t>Variable order metrics for decision diagrams in system verification, </a:t>
            </a:r>
            <a:r>
              <a:rPr lang="it-IT" sz="1600" dirty="0" err="1"/>
              <a:t>submitted</a:t>
            </a:r>
            <a:r>
              <a:rPr lang="it-IT" sz="1600" dirty="0"/>
              <a:t> for </a:t>
            </a:r>
            <a:r>
              <a:rPr lang="it-IT" sz="1600" dirty="0" err="1"/>
              <a:t>pubblication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9085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8223" y="38100"/>
            <a:ext cx="8229600" cy="990600"/>
          </a:xfrm>
        </p:spPr>
        <p:txBody>
          <a:bodyPr/>
          <a:lstStyle/>
          <a:p>
            <a:r>
              <a:rPr lang="it-IT" dirty="0" err="1" smtClean="0"/>
              <a:t>iRank</a:t>
            </a:r>
            <a:r>
              <a:rPr lang="it-IT" dirty="0" smtClean="0"/>
              <a:t> </a:t>
            </a:r>
            <a:r>
              <a:rPr lang="it-IT" dirty="0" err="1" smtClean="0"/>
              <a:t>evaluation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39306"/>
            <a:ext cx="8155171" cy="311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38223" y="914401"/>
            <a:ext cx="88356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err="1" smtClean="0"/>
              <a:t>V</a:t>
            </a:r>
            <a:r>
              <a:rPr lang="it-IT" sz="2400" baseline="-25000" dirty="0" err="1" smtClean="0"/>
              <a:t>impr</a:t>
            </a:r>
            <a:r>
              <a:rPr lang="it-IT" sz="2400" dirty="0" smtClean="0"/>
              <a:t> and </a:t>
            </a:r>
            <a:r>
              <a:rPr lang="it-IT" sz="2400" dirty="0" err="1" smtClean="0"/>
              <a:t>V</a:t>
            </a:r>
            <a:r>
              <a:rPr lang="it-IT" sz="2400" baseline="-25000" dirty="0" err="1" smtClean="0"/>
              <a:t>best</a:t>
            </a:r>
            <a:r>
              <a:rPr lang="it-IT" sz="2400" baseline="-25000" dirty="0" smtClean="0"/>
              <a:t>  </a:t>
            </a:r>
            <a:r>
              <a:rPr lang="en-US" sz="2400" dirty="0" smtClean="0"/>
              <a:t>built from </a:t>
            </a:r>
            <a:r>
              <a:rPr lang="en-US" sz="2400" dirty="0"/>
              <a:t>1,000 initial random orders by </a:t>
            </a:r>
            <a:r>
              <a:rPr lang="en-US" sz="2400" dirty="0" smtClean="0"/>
              <a:t>generating sequences of </a:t>
            </a:r>
            <a:r>
              <a:rPr lang="en-US" sz="2400" dirty="0"/>
              <a:t>increasingly better orders (in terms of MDD </a:t>
            </a:r>
            <a:r>
              <a:rPr lang="en-US" sz="2400" dirty="0" smtClean="0"/>
              <a:t>final size) until </a:t>
            </a:r>
            <a:r>
              <a:rPr lang="en-US" sz="2400" dirty="0"/>
              <a:t>a convergence criterion is </a:t>
            </a:r>
            <a:r>
              <a:rPr lang="en-US" sz="2400" dirty="0" err="1"/>
              <a:t>satised</a:t>
            </a:r>
            <a:r>
              <a:rPr lang="en-US" sz="2400" dirty="0" smtClean="0"/>
              <a:t>;</a:t>
            </a:r>
          </a:p>
          <a:p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it-IT" sz="2400" dirty="0" err="1"/>
              <a:t>V</a:t>
            </a:r>
            <a:r>
              <a:rPr lang="it-IT" sz="2400" baseline="-25000" dirty="0" err="1"/>
              <a:t>impr</a:t>
            </a:r>
            <a:r>
              <a:rPr lang="it-IT" sz="2400" dirty="0"/>
              <a:t> </a:t>
            </a:r>
            <a:r>
              <a:rPr lang="en-US" sz="2400" dirty="0" smtClean="0"/>
              <a:t>retains all orders   -- mixture of good and bad orders</a:t>
            </a:r>
          </a:p>
          <a:p>
            <a:endParaRPr lang="en-US" sz="2400" dirty="0" smtClean="0"/>
          </a:p>
          <a:p>
            <a:r>
              <a:rPr lang="it-IT" sz="2400" dirty="0" err="1"/>
              <a:t>V</a:t>
            </a:r>
            <a:r>
              <a:rPr lang="it-IT" sz="2400" baseline="-25000" dirty="0" err="1"/>
              <a:t>best</a:t>
            </a:r>
            <a:r>
              <a:rPr lang="it-IT" sz="2400" baseline="-25000" dirty="0"/>
              <a:t>  </a:t>
            </a:r>
            <a:r>
              <a:rPr lang="en-US" sz="2400" dirty="0" smtClean="0"/>
              <a:t>retains </a:t>
            </a:r>
            <a:r>
              <a:rPr lang="en-US" sz="2400" dirty="0"/>
              <a:t>only the last orders in each </a:t>
            </a:r>
            <a:r>
              <a:rPr lang="en-US" sz="2400" dirty="0" smtClean="0"/>
              <a:t>sequence (1,000 orders)</a:t>
            </a:r>
            <a:endParaRPr lang="en-US" sz="2400" dirty="0"/>
          </a:p>
        </p:txBody>
      </p:sp>
      <p:sp>
        <p:nvSpPr>
          <p:cNvPr id="5" name="Callout 3 4"/>
          <p:cNvSpPr/>
          <p:nvPr/>
        </p:nvSpPr>
        <p:spPr>
          <a:xfrm>
            <a:off x="8054015" y="3541839"/>
            <a:ext cx="1132515" cy="720667"/>
          </a:xfrm>
          <a:prstGeom prst="borderCallout3">
            <a:avLst>
              <a:gd name="adj1" fmla="val 18750"/>
              <a:gd name="adj2" fmla="val -8333"/>
              <a:gd name="adj3" fmla="val 62936"/>
              <a:gd name="adj4" fmla="val -6762"/>
              <a:gd name="adj5" fmla="val 117293"/>
              <a:gd name="adj6" fmla="val -33298"/>
              <a:gd name="adj7" fmla="val 127798"/>
              <a:gd name="adj8" fmla="val -11488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err="1" smtClean="0">
                <a:solidFill>
                  <a:sysClr val="windowText" lastClr="000000"/>
                </a:solidFill>
              </a:rPr>
              <a:t>red</a:t>
            </a:r>
            <a:r>
              <a:rPr lang="it-IT" sz="1600" dirty="0" smtClean="0">
                <a:solidFill>
                  <a:sysClr val="windowText" lastClr="000000"/>
                </a:solidFill>
              </a:rPr>
              <a:t> bar </a:t>
            </a:r>
            <a:r>
              <a:rPr lang="it-IT" sz="1600" dirty="0" err="1" smtClean="0">
                <a:solidFill>
                  <a:sysClr val="windowText" lastClr="000000"/>
                </a:solidFill>
              </a:rPr>
              <a:t>height</a:t>
            </a:r>
            <a:r>
              <a:rPr lang="it-IT" sz="1600" dirty="0" smtClean="0">
                <a:solidFill>
                  <a:sysClr val="windowText" lastClr="000000"/>
                </a:solidFill>
              </a:rPr>
              <a:t>: 15</a:t>
            </a:r>
            <a:endParaRPr lang="en-US" sz="1600" dirty="0">
              <a:solidFill>
                <a:sysClr val="windowText" lastClr="000000"/>
              </a:solidFill>
            </a:endParaRPr>
          </a:p>
        </p:txBody>
      </p:sp>
      <p:cxnSp>
        <p:nvCxnSpPr>
          <p:cNvPr id="6" name="Connettore 2 5"/>
          <p:cNvCxnSpPr/>
          <p:nvPr/>
        </p:nvCxnSpPr>
        <p:spPr>
          <a:xfrm flipH="1">
            <a:off x="2828260" y="3429000"/>
            <a:ext cx="138224" cy="39872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>
            <a:off x="2966484" y="3429000"/>
            <a:ext cx="3423683" cy="39872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75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i-</a:t>
            </a:r>
            <a:r>
              <a:rPr lang="it-IT" dirty="0" err="1" smtClean="0"/>
              <a:t>Rank</a:t>
            </a:r>
            <a:r>
              <a:rPr lang="it-IT" dirty="0" smtClean="0"/>
              <a:t> </a:t>
            </a:r>
            <a:r>
              <a:rPr lang="it-IT" dirty="0" err="1" smtClean="0"/>
              <a:t>evaluation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5387"/>
            <a:ext cx="9144000" cy="172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38223" y="1649980"/>
            <a:ext cx="88356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Metrics </a:t>
            </a:r>
            <a:r>
              <a:rPr lang="en-US" sz="2400" dirty="0"/>
              <a:t>can be used as an objective </a:t>
            </a:r>
            <a:r>
              <a:rPr lang="en-US" sz="2400" dirty="0" smtClean="0"/>
              <a:t>function </a:t>
            </a:r>
            <a:r>
              <a:rPr lang="en-US" sz="2400" dirty="0"/>
              <a:t>inside a simulated annealing </a:t>
            </a:r>
            <a:r>
              <a:rPr lang="en-US" sz="2400" dirty="0" smtClean="0"/>
              <a:t>procedure?  1000 runs per model, from different random orders  --  (mean and distributions of the 40.000 orders scores)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Metrics can be used as a </a:t>
            </a:r>
            <a:r>
              <a:rPr lang="en-US" sz="2400" dirty="0" err="1" smtClean="0"/>
              <a:t>a</a:t>
            </a:r>
            <a:r>
              <a:rPr lang="en-US" sz="2400" dirty="0" smtClean="0"/>
              <a:t> </a:t>
            </a:r>
            <a:r>
              <a:rPr lang="en-US" sz="2400" dirty="0"/>
              <a:t>meta-heuristic to select one among </a:t>
            </a:r>
            <a:r>
              <a:rPr lang="en-US" sz="2400" dirty="0" smtClean="0"/>
              <a:t>the orders </a:t>
            </a:r>
            <a:r>
              <a:rPr lang="en-US" sz="2400" dirty="0"/>
              <a:t>produced by the simulated </a:t>
            </a:r>
            <a:r>
              <a:rPr lang="en-US" sz="2400" dirty="0" smtClean="0"/>
              <a:t>annealing? (one order per model – 40 orders scores)</a:t>
            </a:r>
            <a:endParaRPr lang="en-US" sz="2400" dirty="0"/>
          </a:p>
        </p:txBody>
      </p:sp>
      <p:cxnSp>
        <p:nvCxnSpPr>
          <p:cNvPr id="5" name="Connettore 2 4"/>
          <p:cNvCxnSpPr/>
          <p:nvPr/>
        </p:nvCxnSpPr>
        <p:spPr>
          <a:xfrm flipH="1">
            <a:off x="1679944" y="2392326"/>
            <a:ext cx="956930" cy="230306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/>
          <p:cNvCxnSpPr/>
          <p:nvPr/>
        </p:nvCxnSpPr>
        <p:spPr>
          <a:xfrm>
            <a:off x="2764465" y="2392326"/>
            <a:ext cx="3072809" cy="230306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 flipH="1">
            <a:off x="3593806" y="4348716"/>
            <a:ext cx="1063254" cy="34825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>
            <a:off x="4657060" y="4348716"/>
            <a:ext cx="2721935" cy="34825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2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0874" y="293901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Evaluation </a:t>
            </a:r>
            <a:r>
              <a:rPr lang="it-IT" dirty="0"/>
              <a:t>on </a:t>
            </a:r>
            <a:r>
              <a:rPr lang="it-IT" dirty="0" err="1"/>
              <a:t>orders</a:t>
            </a:r>
            <a:r>
              <a:rPr lang="it-IT" dirty="0"/>
              <a:t> </a:t>
            </a:r>
            <a:r>
              <a:rPr lang="it-IT" dirty="0" err="1"/>
              <a:t>produced</a:t>
            </a:r>
            <a:r>
              <a:rPr lang="it-IT" dirty="0"/>
              <a:t> via </a:t>
            </a:r>
            <a:r>
              <a:rPr lang="it-IT" dirty="0" smtClean="0"/>
              <a:t>Force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223" y="3846786"/>
            <a:ext cx="7020194" cy="2617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350874" y="1272096"/>
            <a:ext cx="81232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For each model, apply Force to 1000 initial orders</a:t>
            </a:r>
          </a:p>
          <a:p>
            <a:r>
              <a:rPr lang="en-US" sz="2400" dirty="0" smtClean="0"/>
              <a:t>Baseline: 40 x 1000 points computed </a:t>
            </a:r>
            <a:r>
              <a:rPr lang="en-US" sz="2400" dirty="0"/>
              <a:t>using </a:t>
            </a:r>
            <a:r>
              <a:rPr lang="en-US" sz="2400" dirty="0" smtClean="0"/>
              <a:t>Force</a:t>
            </a:r>
          </a:p>
          <a:p>
            <a:r>
              <a:rPr lang="en-US" sz="2400" dirty="0" smtClean="0"/>
              <a:t>Metric row:  score for  </a:t>
            </a:r>
            <a:r>
              <a:rPr lang="en-US" sz="2400" dirty="0"/>
              <a:t>40 MDD sizes, </a:t>
            </a:r>
            <a:r>
              <a:rPr lang="en-US" sz="2400" dirty="0" smtClean="0"/>
              <a:t>one per model, selected using the metric of the row.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356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41300"/>
            <a:ext cx="8229600" cy="990600"/>
          </a:xfrm>
        </p:spPr>
        <p:txBody>
          <a:bodyPr/>
          <a:lstStyle/>
          <a:p>
            <a:r>
              <a:rPr lang="it-IT" dirty="0" err="1" smtClean="0"/>
              <a:t>Conclusion</a:t>
            </a:r>
            <a:r>
              <a:rPr lang="it-IT" dirty="0" smtClean="0"/>
              <a:t> and future work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6200"/>
            <a:ext cx="8229600" cy="4876800"/>
          </a:xfrm>
        </p:spPr>
        <p:txBody>
          <a:bodyPr/>
          <a:lstStyle/>
          <a:p>
            <a:r>
              <a:rPr lang="it-IT" dirty="0" err="1" smtClean="0"/>
              <a:t>Variable</a:t>
            </a:r>
            <a:r>
              <a:rPr lang="it-IT" dirty="0" smtClean="0"/>
              <a:t> </a:t>
            </a:r>
            <a:r>
              <a:rPr lang="it-IT" dirty="0" err="1" smtClean="0"/>
              <a:t>order</a:t>
            </a:r>
            <a:r>
              <a:rPr lang="it-IT" dirty="0" smtClean="0"/>
              <a:t> </a:t>
            </a:r>
            <a:r>
              <a:rPr lang="it-IT" dirty="0" err="1" smtClean="0"/>
              <a:t>metrics</a:t>
            </a:r>
            <a:r>
              <a:rPr lang="it-IT" dirty="0" smtClean="0"/>
              <a:t> </a:t>
            </a:r>
            <a:r>
              <a:rPr lang="it-IT" dirty="0" err="1" smtClean="0"/>
              <a:t>heuristics</a:t>
            </a:r>
            <a:r>
              <a:rPr lang="it-IT" dirty="0" smtClean="0"/>
              <a:t> and </a:t>
            </a:r>
            <a:r>
              <a:rPr lang="it-IT" dirty="0" err="1" smtClean="0"/>
              <a:t>metrics</a:t>
            </a:r>
            <a:r>
              <a:rPr lang="it-IT" dirty="0" smtClean="0"/>
              <a:t> to produce meta-</a:t>
            </a:r>
            <a:r>
              <a:rPr lang="it-IT" dirty="0" err="1" smtClean="0"/>
              <a:t>heuristic</a:t>
            </a:r>
            <a:r>
              <a:rPr lang="it-IT" dirty="0" smtClean="0"/>
              <a:t> are a </a:t>
            </a:r>
            <a:r>
              <a:rPr lang="it-IT" dirty="0" err="1" smtClean="0"/>
              <a:t>central</a:t>
            </a:r>
            <a:r>
              <a:rPr lang="it-IT" dirty="0" smtClean="0"/>
              <a:t> </a:t>
            </a:r>
            <a:r>
              <a:rPr lang="it-IT" dirty="0" err="1" smtClean="0"/>
              <a:t>topic</a:t>
            </a:r>
            <a:r>
              <a:rPr lang="it-IT" dirty="0" smtClean="0"/>
              <a:t> for an </a:t>
            </a:r>
            <a:r>
              <a:rPr lang="it-IT" dirty="0" err="1" smtClean="0"/>
              <a:t>effective</a:t>
            </a:r>
            <a:r>
              <a:rPr lang="it-IT" dirty="0" smtClean="0"/>
              <a:t> use of </a:t>
            </a:r>
            <a:r>
              <a:rPr lang="it-IT" dirty="0" err="1" smtClean="0"/>
              <a:t>decision</a:t>
            </a:r>
            <a:r>
              <a:rPr lang="it-IT" dirty="0" smtClean="0"/>
              <a:t> </a:t>
            </a:r>
            <a:r>
              <a:rPr lang="it-IT" dirty="0" err="1" smtClean="0"/>
              <a:t>diagrams</a:t>
            </a:r>
            <a:endParaRPr lang="it-IT" dirty="0" smtClean="0"/>
          </a:p>
          <a:p>
            <a:endParaRPr lang="it-IT" dirty="0"/>
          </a:p>
          <a:p>
            <a:r>
              <a:rPr lang="it-IT" dirty="0" err="1" smtClean="0"/>
              <a:t>Good</a:t>
            </a:r>
            <a:r>
              <a:rPr lang="it-IT" dirty="0" smtClean="0"/>
              <a:t> </a:t>
            </a: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invariants</a:t>
            </a:r>
            <a:r>
              <a:rPr lang="it-IT" dirty="0" smtClean="0"/>
              <a:t>. </a:t>
            </a:r>
            <a:r>
              <a:rPr lang="it-IT" dirty="0" err="1" smtClean="0"/>
              <a:t>Better</a:t>
            </a:r>
            <a:r>
              <a:rPr lang="it-IT" dirty="0" smtClean="0"/>
              <a:t> </a:t>
            </a: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states</a:t>
            </a:r>
            <a:r>
              <a:rPr lang="it-IT" dirty="0" smtClean="0"/>
              <a:t> </a:t>
            </a:r>
            <a:r>
              <a:rPr lang="it-IT" dirty="0" err="1" smtClean="0"/>
              <a:t>satisfying</a:t>
            </a:r>
            <a:r>
              <a:rPr lang="it-IT" dirty="0" smtClean="0"/>
              <a:t> </a:t>
            </a:r>
            <a:r>
              <a:rPr lang="it-IT" dirty="0" err="1" smtClean="0"/>
              <a:t>invariants</a:t>
            </a:r>
            <a:r>
              <a:rPr lang="it-IT" dirty="0" smtClean="0"/>
              <a:t> are in large part </a:t>
            </a:r>
            <a:r>
              <a:rPr lang="it-IT" dirty="0" err="1" smtClean="0"/>
              <a:t>reachable</a:t>
            </a:r>
            <a:endParaRPr lang="it-IT" dirty="0" smtClean="0"/>
          </a:p>
          <a:p>
            <a:endParaRPr lang="it-IT" dirty="0"/>
          </a:p>
          <a:p>
            <a:r>
              <a:rPr lang="it-IT" dirty="0" err="1" smtClean="0"/>
              <a:t>If</a:t>
            </a:r>
            <a:r>
              <a:rPr lang="it-IT" dirty="0" smtClean="0"/>
              <a:t> a </a:t>
            </a:r>
            <a:r>
              <a:rPr lang="it-IT" dirty="0" err="1" smtClean="0"/>
              <a:t>significant</a:t>
            </a:r>
            <a:r>
              <a:rPr lang="it-IT" dirty="0" smtClean="0"/>
              <a:t> part of the </a:t>
            </a:r>
            <a:r>
              <a:rPr lang="it-IT" dirty="0" err="1" smtClean="0"/>
              <a:t>places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part of </a:t>
            </a:r>
            <a:r>
              <a:rPr lang="it-IT" dirty="0" err="1" smtClean="0"/>
              <a:t>any</a:t>
            </a:r>
            <a:r>
              <a:rPr lang="it-IT" dirty="0" smtClean="0"/>
              <a:t> </a:t>
            </a:r>
            <a:r>
              <a:rPr lang="it-IT" dirty="0" err="1" smtClean="0"/>
              <a:t>invariants</a:t>
            </a:r>
            <a:r>
              <a:rPr lang="it-IT" dirty="0" smtClean="0"/>
              <a:t>? </a:t>
            </a:r>
            <a:r>
              <a:rPr lang="it-IT" dirty="0" err="1"/>
              <a:t>W</a:t>
            </a:r>
            <a:r>
              <a:rPr lang="it-IT" dirty="0" err="1" smtClean="0"/>
              <a:t>e</a:t>
            </a:r>
            <a:r>
              <a:rPr lang="it-IT" dirty="0" smtClean="0"/>
              <a:t> are </a:t>
            </a:r>
            <a:r>
              <a:rPr lang="it-IT" dirty="0" err="1" smtClean="0"/>
              <a:t>working</a:t>
            </a:r>
            <a:r>
              <a:rPr lang="it-IT" dirty="0" smtClean="0"/>
              <a:t> in </a:t>
            </a:r>
            <a:r>
              <a:rPr lang="it-IT" dirty="0" err="1" smtClean="0"/>
              <a:t>inequalities</a:t>
            </a:r>
            <a:r>
              <a:rPr lang="it-IT" dirty="0" smtClean="0"/>
              <a:t> (</a:t>
            </a:r>
            <a:r>
              <a:rPr lang="it-IT" dirty="0" err="1" smtClean="0"/>
              <a:t>what</a:t>
            </a:r>
            <a:r>
              <a:rPr lang="it-IT" dirty="0" smtClean="0"/>
              <a:t> Chiola </a:t>
            </a:r>
            <a:r>
              <a:rPr lang="it-IT" dirty="0" err="1" smtClean="0"/>
              <a:t>called</a:t>
            </a:r>
            <a:r>
              <a:rPr lang="it-IT" dirty="0" smtClean="0"/>
              <a:t> D-</a:t>
            </a:r>
            <a:r>
              <a:rPr lang="it-IT" dirty="0" err="1" smtClean="0"/>
              <a:t>invariants</a:t>
            </a:r>
            <a:r>
              <a:rPr lang="it-IT" dirty="0" smtClean="0"/>
              <a:t>, some 30 </a:t>
            </a:r>
            <a:r>
              <a:rPr lang="it-IT" dirty="0" err="1" smtClean="0"/>
              <a:t>years</a:t>
            </a:r>
            <a:r>
              <a:rPr lang="it-IT" dirty="0" smtClean="0"/>
              <a:t> ago and linea algebra </a:t>
            </a:r>
            <a:r>
              <a:rPr lang="it-IT" dirty="0" err="1" smtClean="0"/>
              <a:t>will</a:t>
            </a:r>
            <a:r>
              <a:rPr lang="it-IT" dirty="0" smtClean="0"/>
              <a:t> call </a:t>
            </a:r>
            <a:r>
              <a:rPr lang="it-IT" dirty="0" err="1" smtClean="0"/>
              <a:t>slack</a:t>
            </a:r>
            <a:r>
              <a:rPr lang="it-IT" dirty="0" smtClean="0"/>
              <a:t> </a:t>
            </a:r>
            <a:r>
              <a:rPr lang="it-IT" dirty="0" err="1" smtClean="0"/>
              <a:t>variables</a:t>
            </a:r>
            <a:r>
              <a:rPr lang="it-IT" dirty="0" smtClean="0"/>
              <a:t>)</a:t>
            </a:r>
          </a:p>
          <a:p>
            <a:endParaRPr lang="it-IT" dirty="0"/>
          </a:p>
          <a:p>
            <a:r>
              <a:rPr lang="it-IT" dirty="0" smtClean="0"/>
              <a:t>Can i-</a:t>
            </a:r>
            <a:r>
              <a:rPr lang="it-IT" dirty="0" err="1" smtClean="0"/>
              <a:t>rank</a:t>
            </a:r>
            <a:r>
              <a:rPr lang="it-IT" dirty="0" smtClean="0"/>
              <a:t> work on the </a:t>
            </a:r>
            <a:r>
              <a:rPr lang="it-IT" dirty="0" err="1" smtClean="0"/>
              <a:t>sat</a:t>
            </a:r>
            <a:r>
              <a:rPr lang="it-IT" dirty="0" smtClean="0"/>
              <a:t>-set of a set of </a:t>
            </a:r>
            <a:r>
              <a:rPr lang="it-IT" dirty="0" err="1" smtClean="0"/>
              <a:t>constraints</a:t>
            </a:r>
            <a:r>
              <a:rPr lang="it-IT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57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Two main topics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ea typeface="+mn-ea"/>
                <a:cs typeface="+mn-cs"/>
              </a:rPr>
              <a:t>How to take </a:t>
            </a:r>
            <a:r>
              <a:rPr lang="en-US" sz="2800" dirty="0" smtClean="0">
                <a:ea typeface="+mn-ea"/>
                <a:cs typeface="+mn-cs"/>
              </a:rPr>
              <a:t>a tool </a:t>
            </a:r>
            <a:r>
              <a:rPr lang="en-US" sz="2800" i="1" dirty="0" smtClean="0">
                <a:ea typeface="+mn-ea"/>
                <a:cs typeface="+mn-cs"/>
              </a:rPr>
              <a:t>suitable</a:t>
            </a:r>
            <a:r>
              <a:rPr lang="en-US" sz="2800" dirty="0" smtClean="0">
                <a:ea typeface="+mn-ea"/>
                <a:cs typeface="+mn-cs"/>
              </a:rPr>
              <a:t> for research and make it effective for teaching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>
              <a:ea typeface="+mn-ea"/>
              <a:cs typeface="+mn-cs"/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ea typeface="+mn-ea"/>
                <a:cs typeface="+mn-cs"/>
              </a:rPr>
              <a:t>How to take a tool that is now </a:t>
            </a:r>
            <a:r>
              <a:rPr lang="en-US" sz="2800" i="1" dirty="0" smtClean="0">
                <a:solidFill>
                  <a:schemeClr val="bg1">
                    <a:lumMod val="65000"/>
                  </a:schemeClr>
                </a:solidFill>
                <a:ea typeface="+mn-ea"/>
                <a:cs typeface="+mn-cs"/>
              </a:rPr>
              <a:t>suitable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ea typeface="+mn-ea"/>
                <a:cs typeface="+mn-cs"/>
              </a:rPr>
              <a:t> for teaching and making it to compete in the model-checking context</a:t>
            </a:r>
            <a:endParaRPr lang="en-US" sz="2800" dirty="0">
              <a:solidFill>
                <a:schemeClr val="bg1">
                  <a:lumMod val="65000"/>
                </a:scheme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5556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GreatSPN: a tool for teaching (?)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ea typeface="+mn-ea"/>
                <a:cs typeface="+mn-cs"/>
              </a:rPr>
              <a:t>Objective: make </a:t>
            </a:r>
            <a:r>
              <a:rPr lang="en-US" sz="2800" dirty="0" smtClean="0">
                <a:ea typeface="+mn-ea"/>
                <a:cs typeface="+mn-cs"/>
              </a:rPr>
              <a:t>it effective for teaching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>
              <a:ea typeface="+mn-ea"/>
              <a:cs typeface="+mn-cs"/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ea typeface="+mn-ea"/>
                <a:cs typeface="+mn-cs"/>
              </a:rPr>
              <a:t>Balance between:</a:t>
            </a:r>
          </a:p>
          <a:p>
            <a:pPr marL="457517" lvl="1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Richness of formalisms and analysis techniques</a:t>
            </a:r>
          </a:p>
          <a:p>
            <a:pPr marL="457517" lvl="1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Steepness of the learning curve</a:t>
            </a:r>
          </a:p>
          <a:p>
            <a:pPr marL="457517" lvl="1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ea typeface="+mn-ea"/>
              </a:rPr>
              <a:t>Driving concern: the tool should support the learning </a:t>
            </a:r>
            <a:r>
              <a:rPr lang="en-US" sz="2800" dirty="0" smtClean="0">
                <a:ea typeface="+mn-ea"/>
              </a:rPr>
              <a:t>objectives  </a:t>
            </a:r>
            <a:endParaRPr lang="en-US" sz="280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4773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6304" y="350520"/>
            <a:ext cx="8851392" cy="990600"/>
          </a:xfrm>
        </p:spPr>
        <p:txBody>
          <a:bodyPr>
            <a:noAutofit/>
          </a:bodyPr>
          <a:lstStyle/>
          <a:p>
            <a:r>
              <a:rPr lang="en-US" dirty="0" smtClean="0"/>
              <a:t>Typical Petri </a:t>
            </a:r>
            <a:r>
              <a:rPr lang="en-US" dirty="0" smtClean="0"/>
              <a:t>nets </a:t>
            </a:r>
            <a:r>
              <a:rPr lang="en-US" dirty="0" smtClean="0"/>
              <a:t>tools are 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1120"/>
            <a:ext cx="8229600" cy="4876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Often inherently ``multi-formalism’’</a:t>
            </a:r>
          </a:p>
          <a:p>
            <a:pPr lvl="2"/>
            <a:r>
              <a:rPr lang="en-US" sz="2000" dirty="0" smtClean="0"/>
              <a:t>P/T and Stochastic PN</a:t>
            </a:r>
          </a:p>
          <a:p>
            <a:pPr lvl="2"/>
            <a:r>
              <a:rPr lang="en-US" sz="2000" dirty="0" smtClean="0"/>
              <a:t>P/T and colored PN (stochastic and not)</a:t>
            </a:r>
          </a:p>
          <a:p>
            <a:pPr lvl="2"/>
            <a:r>
              <a:rPr lang="en-US" sz="2000" dirty="0" smtClean="0"/>
              <a:t> Stochastic and timed</a:t>
            </a:r>
          </a:p>
          <a:p>
            <a:pPr lvl="2"/>
            <a:r>
              <a:rPr lang="en-US" sz="2000" dirty="0" smtClean="0"/>
              <a:t>and many more… (algebraic, recursive, OO, …)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Mostly from research groups </a:t>
            </a:r>
          </a:p>
          <a:p>
            <a:pPr lvl="2"/>
            <a:r>
              <a:rPr lang="en-US" sz="2000" dirty="0" smtClean="0"/>
              <a:t>A lot of interesting features</a:t>
            </a:r>
          </a:p>
          <a:p>
            <a:pPr lvl="2"/>
            <a:r>
              <a:rPr lang="en-US" sz="2000" dirty="0" smtClean="0"/>
              <a:t>Designed at different points in time (even decades of difference)</a:t>
            </a:r>
          </a:p>
          <a:p>
            <a:pPr lvl="2"/>
            <a:r>
              <a:rPr lang="en-US" sz="2000" dirty="0" smtClean="0"/>
              <a:t>Lot of ``untold’’ characteristics (not really for newcomers to Petri nets</a:t>
            </a:r>
            <a:r>
              <a:rPr lang="en-US" sz="2000" dirty="0" smtClean="0"/>
              <a:t>)</a:t>
            </a:r>
          </a:p>
        </p:txBody>
      </p:sp>
      <p:sp>
        <p:nvSpPr>
          <p:cNvPr id="4" name="Rettangolo 3"/>
          <p:cNvSpPr/>
          <p:nvPr/>
        </p:nvSpPr>
        <p:spPr>
          <a:xfrm>
            <a:off x="616581" y="5740866"/>
            <a:ext cx="76456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2800" b="1" dirty="0">
                <a:solidFill>
                  <a:schemeClr val="accent1">
                    <a:lumMod val="75000"/>
                  </a:schemeClr>
                </a:solidFill>
              </a:rPr>
              <a:t>And GreatSPN </a:t>
            </a:r>
            <a:r>
              <a:rPr lang="it-IT" sz="2800" b="1" dirty="0" err="1">
                <a:solidFill>
                  <a:schemeClr val="accent1">
                    <a:lumMod val="75000"/>
                  </a:schemeClr>
                </a:solidFill>
              </a:rPr>
              <a:t>has</a:t>
            </a:r>
            <a:r>
              <a:rPr lang="it-IT" sz="2800" b="1" dirty="0">
                <a:solidFill>
                  <a:schemeClr val="accent1">
                    <a:lumMod val="75000"/>
                  </a:schemeClr>
                </a:solidFill>
              </a:rPr>
              <a:t> a sum of </a:t>
            </a:r>
            <a:r>
              <a:rPr lang="it-IT" sz="2800" b="1" dirty="0" err="1">
                <a:solidFill>
                  <a:schemeClr val="accent1">
                    <a:lumMod val="75000"/>
                  </a:schemeClr>
                </a:solidFill>
              </a:rPr>
              <a:t>all</a:t>
            </a:r>
            <a:r>
              <a:rPr lang="it-IT" sz="2800" b="1" dirty="0">
                <a:solidFill>
                  <a:schemeClr val="accent1">
                    <a:lumMod val="75000"/>
                  </a:schemeClr>
                </a:solidFill>
              </a:rPr>
              <a:t> the </a:t>
            </a:r>
            <a:r>
              <a:rPr lang="it-IT" sz="2800" b="1" dirty="0" err="1" smtClean="0">
                <a:solidFill>
                  <a:schemeClr val="accent1">
                    <a:lumMod val="75000"/>
                  </a:schemeClr>
                </a:solidFill>
              </a:rPr>
              <a:t>problems</a:t>
            </a: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</a:rPr>
              <a:t> + a </a:t>
            </a:r>
            <a:r>
              <a:rPr lang="it-IT" sz="2800" b="1" dirty="0" err="1" smtClean="0">
                <a:solidFill>
                  <a:schemeClr val="accent1">
                    <a:lumMod val="75000"/>
                  </a:schemeClr>
                </a:solidFill>
              </a:rPr>
              <a:t>lot</a:t>
            </a: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it-IT" sz="2800" b="1" dirty="0" err="1" smtClean="0">
                <a:solidFill>
                  <a:schemeClr val="accent1">
                    <a:lumMod val="75000"/>
                  </a:schemeClr>
                </a:solidFill>
              </a:rPr>
              <a:t>grey</a:t>
            </a: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800" b="1" dirty="0" err="1" smtClean="0">
                <a:solidFill>
                  <a:schemeClr val="accent1">
                    <a:lumMod val="75000"/>
                  </a:schemeClr>
                </a:solidFill>
              </a:rPr>
              <a:t>hairs</a:t>
            </a: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</a:rPr>
              <a:t>….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61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6304" y="350520"/>
            <a:ext cx="8851392" cy="990600"/>
          </a:xfrm>
        </p:spPr>
        <p:txBody>
          <a:bodyPr>
            <a:noAutofit/>
          </a:bodyPr>
          <a:lstStyle/>
          <a:p>
            <a:r>
              <a:rPr lang="en-US" dirty="0" smtClean="0"/>
              <a:t>Tools for Petri </a:t>
            </a:r>
            <a:r>
              <a:rPr lang="en-US" dirty="0" smtClean="0"/>
              <a:t>nets and teaching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Either very simple (only token game, possibly reachability set/graph) – </a:t>
            </a:r>
            <a:r>
              <a:rPr lang="en-US" sz="2800" i="1" dirty="0" smtClean="0"/>
              <a:t>gentle learning curve</a:t>
            </a:r>
            <a:endParaRPr lang="en-US" sz="2800" i="1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Or effort inside a larger tool – </a:t>
            </a:r>
            <a:r>
              <a:rPr lang="en-US" sz="2800" i="1" dirty="0" smtClean="0"/>
              <a:t>steep learning curve</a:t>
            </a:r>
          </a:p>
          <a:p>
            <a:r>
              <a:rPr lang="en-US" sz="2800" dirty="0" err="1" smtClean="0"/>
              <a:t>CPNtools</a:t>
            </a:r>
            <a:r>
              <a:rPr lang="en-US" sz="2800" dirty="0" smtClean="0"/>
              <a:t> has automatic </a:t>
            </a:r>
            <a:r>
              <a:rPr lang="en-US" sz="2800" dirty="0" smtClean="0"/>
              <a:t>correction of exercise and a whole chapter about teaching CPN in the CPN book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85356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Two main topics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ea typeface="+mn-ea"/>
                <a:cs typeface="+mn-cs"/>
              </a:rPr>
              <a:t>How to take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ea typeface="+mn-ea"/>
                <a:cs typeface="+mn-cs"/>
              </a:rPr>
              <a:t>a tool </a:t>
            </a:r>
            <a:r>
              <a:rPr lang="en-US" sz="2800" i="1" dirty="0" smtClean="0">
                <a:solidFill>
                  <a:schemeClr val="bg1">
                    <a:lumMod val="65000"/>
                  </a:schemeClr>
                </a:solidFill>
                <a:ea typeface="+mn-ea"/>
                <a:cs typeface="+mn-cs"/>
              </a:rPr>
              <a:t>suitable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ea typeface="+mn-ea"/>
                <a:cs typeface="+mn-cs"/>
              </a:rPr>
              <a:t> for research and make it effective for teaching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>
              <a:ea typeface="+mn-ea"/>
              <a:cs typeface="+mn-cs"/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ea typeface="+mn-ea"/>
                <a:cs typeface="+mn-cs"/>
              </a:rPr>
              <a:t>How to take a tool that is now </a:t>
            </a:r>
            <a:r>
              <a:rPr lang="en-US" sz="2800" i="1" dirty="0" smtClean="0">
                <a:ea typeface="+mn-ea"/>
                <a:cs typeface="+mn-cs"/>
              </a:rPr>
              <a:t>suitable</a:t>
            </a:r>
            <a:r>
              <a:rPr lang="en-US" sz="2800" dirty="0" smtClean="0">
                <a:ea typeface="+mn-ea"/>
                <a:cs typeface="+mn-cs"/>
              </a:rPr>
              <a:t> for teaching and making it to compete in the model-checking context</a:t>
            </a:r>
            <a:endParaRPr lang="en-US" sz="280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523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6304" y="350520"/>
            <a:ext cx="8851392" cy="990600"/>
          </a:xfrm>
        </p:spPr>
        <p:txBody>
          <a:bodyPr>
            <a:noAutofit/>
          </a:bodyPr>
          <a:lstStyle/>
          <a:p>
            <a:r>
              <a:rPr lang="en-US" dirty="0" smtClean="0"/>
              <a:t>Motivations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92936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Teaching experience of more than 10 years in a system verification course</a:t>
            </a:r>
          </a:p>
          <a:p>
            <a:pPr marL="0" indent="0">
              <a:buNone/>
            </a:pPr>
            <a:r>
              <a:rPr lang="en-US" sz="2800" dirty="0" smtClean="0"/>
              <a:t>We teach process algebras, Petri nets and timed automata, various analysis techniques including LTL and CTL model-checking, with tools like </a:t>
            </a:r>
            <a:r>
              <a:rPr lang="en-US" sz="2800" dirty="0" err="1" smtClean="0"/>
              <a:t>NuSMV</a:t>
            </a:r>
            <a:r>
              <a:rPr lang="en-US" sz="2800" dirty="0" smtClean="0"/>
              <a:t>, GreatSPN and </a:t>
            </a:r>
            <a:r>
              <a:rPr lang="en-US" sz="2800" dirty="0" err="1" smtClean="0"/>
              <a:t>Uppaal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but… students </a:t>
            </a:r>
            <a:r>
              <a:rPr lang="en-US" sz="2800" i="1" dirty="0" smtClean="0"/>
              <a:t>loved</a:t>
            </a:r>
            <a:r>
              <a:rPr lang="en-US" sz="2800" dirty="0" smtClean="0"/>
              <a:t> timed automata (they  actually loved </a:t>
            </a:r>
            <a:r>
              <a:rPr lang="en-US" sz="2800" dirty="0" err="1" smtClean="0"/>
              <a:t>Uppaal</a:t>
            </a:r>
            <a:r>
              <a:rPr lang="en-US" sz="2800" dirty="0" smtClean="0"/>
              <a:t>) and </a:t>
            </a:r>
            <a:r>
              <a:rPr lang="en-US" sz="2800" i="1" dirty="0" smtClean="0"/>
              <a:t>did not like </a:t>
            </a:r>
            <a:r>
              <a:rPr lang="en-US" sz="2800" dirty="0" smtClean="0"/>
              <a:t>Petri nets, not to mention WN (they actually didn’t like GreatSPN)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09195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6304" y="350520"/>
            <a:ext cx="8851392" cy="990600"/>
          </a:xfrm>
        </p:spPr>
        <p:txBody>
          <a:bodyPr>
            <a:noAutofit/>
          </a:bodyPr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6304" y="1173480"/>
            <a:ext cx="8851392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Build a new GUI and solve the problem (@PNSE 2015)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It wasn’t quite enough: students liked  GreatSPN more than </a:t>
            </a:r>
            <a:r>
              <a:rPr lang="en-US" sz="2800" dirty="0" err="1" smtClean="0"/>
              <a:t>Uppaal</a:t>
            </a:r>
            <a:r>
              <a:rPr lang="en-US" sz="2800" dirty="0" smtClean="0"/>
              <a:t>, but </a:t>
            </a:r>
          </a:p>
          <a:p>
            <a:pPr marL="788987" lvl="1" indent="-514350">
              <a:buFont typeface="+mj-lt"/>
              <a:buAutoNum type="arabicPeriod"/>
            </a:pPr>
            <a:r>
              <a:rPr lang="en-US" dirty="0" smtClean="0"/>
              <a:t>the ``time to market’’ of the first exercises  was still too long</a:t>
            </a:r>
          </a:p>
          <a:p>
            <a:pPr marL="788987" lvl="1" indent="-514350">
              <a:buFont typeface="+mj-lt"/>
              <a:buAutoNum type="arabicPeriod"/>
            </a:pPr>
            <a:r>
              <a:rPr lang="en-US" dirty="0" smtClean="0"/>
              <a:t>most of the time in lab classes was spent on the tool and not on the exercise 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(too many options and too many features!)</a:t>
            </a:r>
          </a:p>
          <a:p>
            <a:pPr marL="788987" lvl="1" indent="-514350">
              <a:buFont typeface="+mj-lt"/>
              <a:buAutoNum type="arabicPeriod"/>
            </a:pPr>
            <a:r>
              <a:rPr lang="en-US" dirty="0" smtClean="0"/>
              <a:t>Manual and video tutorial did not help</a:t>
            </a:r>
          </a:p>
          <a:p>
            <a:pPr marL="0" indent="0">
              <a:buNone/>
            </a:pPr>
            <a:r>
              <a:rPr lang="en-US" sz="2400" dirty="0" smtClean="0"/>
              <a:t>		</a:t>
            </a:r>
            <a:r>
              <a:rPr lang="en-US" dirty="0" smtClean="0"/>
              <a:t>			</a:t>
            </a:r>
            <a:r>
              <a:rPr lang="en-US" sz="2400" dirty="0" smtClean="0"/>
              <a:t> </a:t>
            </a:r>
            <a:r>
              <a:rPr lang="en-US" sz="2800" dirty="0" smtClean="0"/>
              <a:t>limitation of scope</a:t>
            </a:r>
          </a:p>
          <a:p>
            <a:pPr marL="0" indent="0">
              <a:buNone/>
            </a:pPr>
            <a:r>
              <a:rPr lang="en-US" sz="2800" dirty="0" smtClean="0"/>
              <a:t>"Formal methods are best taught by examples’’ – see citation [8] </a:t>
            </a:r>
            <a:r>
              <a:rPr lang="en-US" sz="2800" dirty="0" smtClean="0"/>
              <a:t>in our ICATPN2018 paper</a:t>
            </a:r>
            <a:r>
              <a:rPr lang="en-US" sz="2800" dirty="0" smtClean="0"/>
              <a:t>.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					learning by examples</a:t>
            </a:r>
            <a:endParaRPr lang="en-US" sz="2800" dirty="0"/>
          </a:p>
        </p:txBody>
      </p:sp>
      <p:sp>
        <p:nvSpPr>
          <p:cNvPr id="4" name="Freccia a destra rientrata 3"/>
          <p:cNvSpPr/>
          <p:nvPr/>
        </p:nvSpPr>
        <p:spPr>
          <a:xfrm>
            <a:off x="3462528" y="4748784"/>
            <a:ext cx="1158240" cy="20726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ccia a destra rientrata 5"/>
          <p:cNvSpPr/>
          <p:nvPr/>
        </p:nvSpPr>
        <p:spPr>
          <a:xfrm>
            <a:off x="3334512" y="6217920"/>
            <a:ext cx="1158240" cy="20726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0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6304" y="350520"/>
            <a:ext cx="8851392" cy="990600"/>
          </a:xfrm>
        </p:spPr>
        <p:txBody>
          <a:bodyPr>
            <a:noAutofit/>
          </a:bodyPr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6304" y="1173480"/>
            <a:ext cx="8851392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A shift of </a:t>
            </a:r>
            <a:r>
              <a:rPr lang="en-US" sz="2800" dirty="0" smtClean="0"/>
              <a:t>paradigm in my course (and not only): </a:t>
            </a:r>
            <a:r>
              <a:rPr lang="en-US" sz="2800" dirty="0" smtClean="0"/>
              <a:t>from simple examples back to theory, and from theory back to examples  in an iterative manner.</a:t>
            </a:r>
          </a:p>
          <a:p>
            <a:pPr marL="0" indent="0">
              <a:buNone/>
            </a:pPr>
            <a:r>
              <a:rPr lang="en-US" sz="2800" dirty="0" smtClean="0"/>
              <a:t>Start with examples, </a:t>
            </a:r>
            <a:r>
              <a:rPr lang="en-US" sz="2800" i="1" dirty="0" smtClean="0"/>
              <a:t>with hand-on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5" name="Freccia in giù 4"/>
          <p:cNvSpPr/>
          <p:nvPr/>
        </p:nvSpPr>
        <p:spPr>
          <a:xfrm>
            <a:off x="1335024" y="3038856"/>
            <a:ext cx="207264" cy="9753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/>
          <p:cNvSpPr txBox="1"/>
          <p:nvPr/>
        </p:nvSpPr>
        <p:spPr>
          <a:xfrm>
            <a:off x="1020832" y="4261622"/>
            <a:ext cx="797686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Need</a:t>
            </a:r>
            <a:r>
              <a:rPr lang="it-IT" sz="2800" dirty="0" smtClean="0"/>
              <a:t> an easy-to-use </a:t>
            </a:r>
            <a:r>
              <a:rPr lang="it-IT" sz="2800" dirty="0" err="1" smtClean="0"/>
              <a:t>graphical</a:t>
            </a:r>
            <a:r>
              <a:rPr lang="it-IT" sz="2800" dirty="0" smtClean="0"/>
              <a:t> </a:t>
            </a:r>
            <a:r>
              <a:rPr lang="it-IT" sz="2800" dirty="0" err="1" smtClean="0"/>
              <a:t>support</a:t>
            </a:r>
            <a:r>
              <a:rPr lang="it-IT" sz="2800" dirty="0" smtClean="0"/>
              <a:t>, with, e.g.</a:t>
            </a:r>
          </a:p>
          <a:p>
            <a:pPr marL="971550" lvl="1" indent="-514350">
              <a:buFont typeface="+mj-lt"/>
              <a:buAutoNum type="arabicPeriod"/>
            </a:pPr>
            <a:r>
              <a:rPr lang="it-IT" sz="2400" dirty="0" err="1" smtClean="0"/>
              <a:t>token</a:t>
            </a:r>
            <a:r>
              <a:rPr lang="it-IT" sz="2400" dirty="0" smtClean="0"/>
              <a:t> game</a:t>
            </a:r>
          </a:p>
          <a:p>
            <a:pPr marL="971550" lvl="1" indent="-514350">
              <a:buFont typeface="+mj-lt"/>
              <a:buAutoNum type="arabicPeriod"/>
            </a:pPr>
            <a:r>
              <a:rPr lang="it-IT" sz="2400" dirty="0" smtClean="0"/>
              <a:t>RG </a:t>
            </a:r>
            <a:r>
              <a:rPr lang="it-IT" sz="2400" dirty="0" err="1" smtClean="0"/>
              <a:t>visualization</a:t>
            </a:r>
            <a:endParaRPr lang="it-IT" sz="24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it-IT" sz="2400" dirty="0" err="1" smtClean="0"/>
              <a:t>Decision</a:t>
            </a:r>
            <a:r>
              <a:rPr lang="it-IT" sz="2400" dirty="0" smtClean="0"/>
              <a:t> </a:t>
            </a:r>
            <a:r>
              <a:rPr lang="it-IT" sz="2400" dirty="0" err="1" smtClean="0"/>
              <a:t>diagram</a:t>
            </a:r>
            <a:r>
              <a:rPr lang="it-IT" sz="2400" dirty="0" smtClean="0"/>
              <a:t> </a:t>
            </a:r>
            <a:r>
              <a:rPr lang="it-IT" sz="2400" dirty="0" err="1" smtClean="0"/>
              <a:t>visualization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597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6304" y="350520"/>
            <a:ext cx="8851392" cy="990600"/>
          </a:xfrm>
        </p:spPr>
        <p:txBody>
          <a:bodyPr>
            <a:noAutofit/>
          </a:bodyPr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6304" y="1173480"/>
            <a:ext cx="8851392" cy="228651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But these features are  often already there, what is the point?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		how accessible are they?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136053" y="3429000"/>
            <a:ext cx="77397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token game (need to draw the net, what about net classes?)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RG visualization (how many RG techniques are there?)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Decision diagram visualization (for the state space of any net?)</a:t>
            </a:r>
            <a:endParaRPr lang="en-US" sz="2400" dirty="0"/>
          </a:p>
        </p:txBody>
      </p:sp>
      <p:sp>
        <p:nvSpPr>
          <p:cNvPr id="7" name="Freccia a destra rientrata 6"/>
          <p:cNvSpPr/>
          <p:nvPr/>
        </p:nvSpPr>
        <p:spPr>
          <a:xfrm>
            <a:off x="764800" y="2694432"/>
            <a:ext cx="1158240" cy="20726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8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6304" y="350520"/>
            <a:ext cx="8851392" cy="990600"/>
          </a:xfrm>
        </p:spPr>
        <p:txBody>
          <a:bodyPr>
            <a:noAutofit/>
          </a:bodyPr>
          <a:lstStyle/>
          <a:p>
            <a:r>
              <a:rPr lang="en-US" dirty="0" smtClean="0"/>
              <a:t>How to defeat students: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6304" y="1142482"/>
            <a:ext cx="8851392" cy="228651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m</a:t>
            </a:r>
            <a:r>
              <a:rPr lang="en-US" sz="2800" dirty="0" smtClean="0"/>
              <a:t>ake them do 8 steps ……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		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563" y="1703451"/>
            <a:ext cx="65722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uppo 8"/>
          <p:cNvGrpSpPr/>
          <p:nvPr/>
        </p:nvGrpSpPr>
        <p:grpSpPr>
          <a:xfrm>
            <a:off x="146304" y="4727448"/>
            <a:ext cx="5848096" cy="2003552"/>
            <a:chOff x="146304" y="4727448"/>
            <a:chExt cx="5848096" cy="2003552"/>
          </a:xfrm>
        </p:grpSpPr>
        <p:sp>
          <p:nvSpPr>
            <p:cNvPr id="8" name="Segnaposto contenuto 2"/>
            <p:cNvSpPr txBox="1">
              <a:spLocks/>
            </p:cNvSpPr>
            <p:nvPr/>
          </p:nvSpPr>
          <p:spPr bwMode="auto">
            <a:xfrm>
              <a:off x="146304" y="4727448"/>
              <a:ext cx="5848096" cy="1057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182563" indent="-18256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5000"/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457200" indent="-18256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5000"/>
                <a:buFont typeface="Arial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730250" indent="-18256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0000"/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1004888" indent="-18256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1187450" indent="-13652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137160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5448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US" sz="2800" dirty="0" smtClean="0"/>
                <a:t>…..  to visualize the state space</a:t>
              </a:r>
            </a:p>
            <a:p>
              <a:pPr marL="0" indent="0">
                <a:buFont typeface="Arial" charset="0"/>
                <a:buNone/>
              </a:pPr>
              <a:r>
                <a:rPr lang="en-US" sz="2800" dirty="0" smtClean="0"/>
                <a:t> of a net like this: </a:t>
              </a:r>
            </a:p>
            <a:p>
              <a:pPr marL="0" indent="0">
                <a:buFont typeface="Arial" charset="0"/>
                <a:buNone/>
              </a:pPr>
              <a:endParaRPr lang="en-US" sz="2800" dirty="0" smtClean="0"/>
            </a:p>
            <a:p>
              <a:pPr marL="0" indent="0">
                <a:buFont typeface="Arial" charset="0"/>
                <a:buNone/>
              </a:pPr>
              <a:r>
                <a:rPr lang="en-US" sz="2800" dirty="0" smtClean="0"/>
                <a:t>		</a:t>
              </a:r>
              <a:endParaRPr lang="en-US" sz="2800" dirty="0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740" y="5220229"/>
              <a:ext cx="1576559" cy="1510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uppo 3"/>
          <p:cNvGrpSpPr/>
          <p:nvPr/>
        </p:nvGrpSpPr>
        <p:grpSpPr>
          <a:xfrm>
            <a:off x="3507740" y="4839210"/>
            <a:ext cx="4753356" cy="1891790"/>
            <a:chOff x="3507740" y="4839210"/>
            <a:chExt cx="4753356" cy="189179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1781" y="4839210"/>
              <a:ext cx="2119315" cy="1891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Segnaposto contenuto 2"/>
            <p:cNvSpPr txBox="1">
              <a:spLocks/>
            </p:cNvSpPr>
            <p:nvPr/>
          </p:nvSpPr>
          <p:spPr bwMode="auto">
            <a:xfrm>
              <a:off x="3507740" y="6178805"/>
              <a:ext cx="2469896" cy="552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182563" indent="-18256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5000"/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457200" indent="-18256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5000"/>
                <a:buFont typeface="Arial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730250" indent="-18256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0000"/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1004888" indent="-18256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1187450" indent="-13652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137160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5448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US" sz="2800" dirty="0" smtClean="0"/>
                <a:t>or like this: </a:t>
              </a:r>
            </a:p>
            <a:p>
              <a:pPr marL="0" indent="0">
                <a:buFont typeface="Arial" charset="0"/>
                <a:buNone/>
              </a:pPr>
              <a:endParaRPr lang="en-US" sz="2800" dirty="0" smtClean="0"/>
            </a:p>
            <a:p>
              <a:pPr marL="0" indent="0">
                <a:buFont typeface="Arial" charset="0"/>
                <a:buNone/>
              </a:pPr>
              <a:r>
                <a:rPr lang="en-US" sz="2800" dirty="0" smtClean="0"/>
                <a:t>		</a:t>
              </a:r>
              <a:endParaRPr lang="en-US" sz="2800" dirty="0"/>
            </a:p>
          </p:txBody>
        </p:sp>
      </p:grpSp>
      <p:grpSp>
        <p:nvGrpSpPr>
          <p:cNvPr id="12" name="Gruppo 11"/>
          <p:cNvGrpSpPr/>
          <p:nvPr/>
        </p:nvGrpSpPr>
        <p:grpSpPr>
          <a:xfrm>
            <a:off x="5573943" y="70632"/>
            <a:ext cx="3574081" cy="1758168"/>
            <a:chOff x="5573943" y="70632"/>
            <a:chExt cx="3574081" cy="1758168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0148" y="70632"/>
              <a:ext cx="2397876" cy="1758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ttangolo 10"/>
            <p:cNvSpPr/>
            <p:nvPr/>
          </p:nvSpPr>
          <p:spPr>
            <a:xfrm>
              <a:off x="5573943" y="82879"/>
              <a:ext cx="178125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indent="0">
                <a:buFont typeface="Arial" charset="0"/>
                <a:buNone/>
              </a:pPr>
              <a:r>
                <a:rPr lang="en-US" sz="2400" dirty="0"/>
                <a:t>or like this: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22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6304" y="350520"/>
            <a:ext cx="8851392" cy="990600"/>
          </a:xfrm>
        </p:spPr>
        <p:txBody>
          <a:bodyPr>
            <a:noAutofit/>
          </a:bodyPr>
          <a:lstStyle/>
          <a:p>
            <a:r>
              <a:rPr lang="en-US" dirty="0" smtClean="0"/>
              <a:t>How to defeat students: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6304" y="1142482"/>
            <a:ext cx="8851392" cy="228651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only a push </a:t>
            </a:r>
            <a:r>
              <a:rPr lang="en-US" sz="2800" dirty="0" err="1" smtClean="0"/>
              <a:t>buttom</a:t>
            </a:r>
            <a:r>
              <a:rPr lang="en-US" sz="2800" dirty="0" smtClean="0"/>
              <a:t> for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		</a:t>
            </a:r>
            <a:endParaRPr lang="en-US" sz="2800" dirty="0"/>
          </a:p>
        </p:txBody>
      </p:sp>
      <p:grpSp>
        <p:nvGrpSpPr>
          <p:cNvPr id="9" name="Gruppo 8"/>
          <p:cNvGrpSpPr/>
          <p:nvPr/>
        </p:nvGrpSpPr>
        <p:grpSpPr>
          <a:xfrm>
            <a:off x="146304" y="4727448"/>
            <a:ext cx="5848096" cy="2003552"/>
            <a:chOff x="146304" y="4727448"/>
            <a:chExt cx="5848096" cy="2003552"/>
          </a:xfrm>
        </p:grpSpPr>
        <p:sp>
          <p:nvSpPr>
            <p:cNvPr id="8" name="Segnaposto contenuto 2"/>
            <p:cNvSpPr txBox="1">
              <a:spLocks/>
            </p:cNvSpPr>
            <p:nvPr/>
          </p:nvSpPr>
          <p:spPr bwMode="auto">
            <a:xfrm>
              <a:off x="146304" y="4727448"/>
              <a:ext cx="5848096" cy="1057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182563" indent="-18256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5000"/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457200" indent="-18256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5000"/>
                <a:buFont typeface="Arial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730250" indent="-18256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0000"/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1004888" indent="-18256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1187450" indent="-13652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137160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5448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US" sz="2800" dirty="0" smtClean="0"/>
                <a:t>…..  visualizing the P-</a:t>
              </a:r>
              <a:r>
                <a:rPr lang="en-US" sz="2800" dirty="0" err="1" smtClean="0"/>
                <a:t>semiflows</a:t>
              </a:r>
              <a:endParaRPr lang="en-US" sz="2800" dirty="0" smtClean="0"/>
            </a:p>
            <a:p>
              <a:pPr marL="0" indent="0">
                <a:buFont typeface="Arial" charset="0"/>
                <a:buNone/>
              </a:pPr>
              <a:r>
                <a:rPr lang="en-US" sz="2800" dirty="0" smtClean="0"/>
                <a:t> of a net like this: </a:t>
              </a:r>
            </a:p>
            <a:p>
              <a:pPr marL="0" indent="0">
                <a:buFont typeface="Arial" charset="0"/>
                <a:buNone/>
              </a:pPr>
              <a:endParaRPr lang="en-US" sz="2800" dirty="0" smtClean="0"/>
            </a:p>
            <a:p>
              <a:pPr marL="0" indent="0">
                <a:buFont typeface="Arial" charset="0"/>
                <a:buNone/>
              </a:pPr>
              <a:r>
                <a:rPr lang="en-US" sz="2800" dirty="0" smtClean="0"/>
                <a:t>		</a:t>
              </a:r>
              <a:endParaRPr lang="en-US" sz="2800" dirty="0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740" y="5220229"/>
              <a:ext cx="1576559" cy="1510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uppo 11"/>
          <p:cNvGrpSpPr/>
          <p:nvPr/>
        </p:nvGrpSpPr>
        <p:grpSpPr>
          <a:xfrm>
            <a:off x="4978943" y="82879"/>
            <a:ext cx="4120181" cy="1758168"/>
            <a:chOff x="5027843" y="70632"/>
            <a:chExt cx="4120181" cy="1758168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0148" y="70632"/>
              <a:ext cx="2397876" cy="1758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ttangolo 10"/>
            <p:cNvSpPr/>
            <p:nvPr/>
          </p:nvSpPr>
          <p:spPr>
            <a:xfrm>
              <a:off x="5027843" y="107440"/>
              <a:ext cx="231505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indent="0">
                <a:buFont typeface="Arial" charset="0"/>
                <a:buNone/>
              </a:pPr>
              <a:r>
                <a:rPr lang="en-US" sz="2400" dirty="0" smtClean="0"/>
                <a:t>and for this???: </a:t>
              </a:r>
              <a:endParaRPr lang="en-US" sz="2400" dirty="0"/>
            </a:p>
          </p:txBody>
        </p:sp>
      </p:grpSp>
      <p:pic>
        <p:nvPicPr>
          <p:cNvPr id="5" name="Immagin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728" y="1660525"/>
            <a:ext cx="3695700" cy="267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50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6304" y="286812"/>
            <a:ext cx="8851392" cy="990600"/>
          </a:xfrm>
        </p:spPr>
        <p:txBody>
          <a:bodyPr>
            <a:noAutofit/>
          </a:bodyPr>
          <a:lstStyle/>
          <a:p>
            <a:r>
              <a:rPr lang="en-US" dirty="0" smtClean="0"/>
              <a:t>Proposal</a:t>
            </a:r>
            <a:endParaRPr lang="en-US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6304" y="1565200"/>
            <a:ext cx="8851392" cy="2078654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An </a:t>
            </a:r>
            <a:r>
              <a:rPr lang="en-US" sz="2800" b="1" dirty="0" smtClean="0"/>
              <a:t>enhanced</a:t>
            </a:r>
            <a:r>
              <a:rPr lang="en-US" sz="2800" dirty="0" smtClean="0"/>
              <a:t> and </a:t>
            </a:r>
            <a:r>
              <a:rPr lang="en-US" sz="2800" b="1" dirty="0" smtClean="0"/>
              <a:t>streamlined</a:t>
            </a:r>
            <a:r>
              <a:rPr lang="en-US" sz="2800" dirty="0" smtClean="0"/>
              <a:t> version of GreatSPN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		</a:t>
            </a:r>
            <a:endParaRPr lang="en-US" sz="28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952917" y="2923563"/>
            <a:ext cx="6935051" cy="755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dirty="0" smtClean="0"/>
              <a:t>Easy access to a subset of the available features</a:t>
            </a:r>
          </a:p>
        </p:txBody>
      </p:sp>
      <p:sp>
        <p:nvSpPr>
          <p:cNvPr id="8" name="Freccia in giù 7"/>
          <p:cNvSpPr/>
          <p:nvPr/>
        </p:nvSpPr>
        <p:spPr>
          <a:xfrm>
            <a:off x="1335024" y="2223404"/>
            <a:ext cx="265176" cy="34164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ccia in giù 8"/>
          <p:cNvSpPr/>
          <p:nvPr/>
        </p:nvSpPr>
        <p:spPr>
          <a:xfrm>
            <a:off x="4133088" y="2088741"/>
            <a:ext cx="207264" cy="7232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9"/>
          <p:cNvSpPr txBox="1"/>
          <p:nvPr/>
        </p:nvSpPr>
        <p:spPr>
          <a:xfrm>
            <a:off x="922693" y="5848476"/>
            <a:ext cx="7739724" cy="755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dirty="0" smtClean="0"/>
              <a:t>Add visualization elements (RG, CTMC, and DD visualization)</a:t>
            </a:r>
          </a:p>
        </p:txBody>
      </p:sp>
      <p:sp>
        <p:nvSpPr>
          <p:cNvPr id="4" name="Stella a 10 punte 3"/>
          <p:cNvSpPr/>
          <p:nvPr/>
        </p:nvSpPr>
        <p:spPr>
          <a:xfrm>
            <a:off x="3377184" y="4121172"/>
            <a:ext cx="2292096" cy="1108364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Example</a:t>
            </a:r>
            <a:r>
              <a:rPr lang="it-IT" dirty="0" smtClean="0"/>
              <a:t>: the </a:t>
            </a:r>
            <a:r>
              <a:rPr lang="it-IT" dirty="0" err="1" smtClean="0"/>
              <a:t>limited</a:t>
            </a:r>
            <a:r>
              <a:rPr lang="it-IT" dirty="0" smtClean="0"/>
              <a:t> RG </a:t>
            </a:r>
            <a:r>
              <a:rPr lang="it-IT" dirty="0" err="1" smtClean="0"/>
              <a:t>construction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40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6304" y="350520"/>
            <a:ext cx="8851392" cy="990600"/>
          </a:xfrm>
        </p:spPr>
        <p:txBody>
          <a:bodyPr>
            <a:noAutofit/>
          </a:bodyPr>
          <a:lstStyle/>
          <a:p>
            <a:r>
              <a:rPr lang="en-US" dirty="0" smtClean="0"/>
              <a:t>Work done (1)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0104" y="1173480"/>
            <a:ext cx="9162796" cy="583692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Change the interplay between nets, solvers and target measures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Three </a:t>
            </a:r>
            <a:r>
              <a:rPr lang="en-US" sz="2800" b="1" dirty="0" smtClean="0"/>
              <a:t>architectural levels</a:t>
            </a:r>
            <a:r>
              <a:rPr lang="en-US" sz="2800" dirty="0" smtClean="0"/>
              <a:t>:</a:t>
            </a:r>
          </a:p>
          <a:p>
            <a:pPr marL="0" indent="0">
              <a:buNone/>
            </a:pPr>
            <a:r>
              <a:rPr lang="it-IT" sz="2800" b="1" dirty="0" smtClean="0"/>
              <a:t>A1.</a:t>
            </a:r>
            <a:r>
              <a:rPr lang="it-IT" sz="2800" dirty="0" smtClean="0"/>
              <a:t>  </a:t>
            </a:r>
            <a:r>
              <a:rPr lang="it-IT" sz="2800" dirty="0" err="1" smtClean="0"/>
              <a:t>Only</a:t>
            </a:r>
            <a:r>
              <a:rPr lang="it-IT" sz="2800" dirty="0" smtClean="0"/>
              <a:t> </a:t>
            </a:r>
            <a:r>
              <a:rPr lang="it-IT" sz="2800" i="1" dirty="0" err="1" smtClean="0"/>
              <a:t>push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buttom</a:t>
            </a:r>
            <a:r>
              <a:rPr lang="it-IT" sz="2800" i="1" dirty="0" smtClean="0"/>
              <a:t> </a:t>
            </a:r>
            <a:r>
              <a:rPr lang="it-IT" sz="2800" dirty="0" smtClean="0"/>
              <a:t>and </a:t>
            </a:r>
            <a:r>
              <a:rPr lang="it-IT" sz="2800" dirty="0" err="1" smtClean="0"/>
              <a:t>see</a:t>
            </a:r>
            <a:r>
              <a:rPr lang="it-IT" sz="2800" dirty="0" smtClean="0"/>
              <a:t> </a:t>
            </a:r>
            <a:r>
              <a:rPr lang="it-IT" sz="2800" dirty="0" err="1" smtClean="0"/>
              <a:t>results</a:t>
            </a:r>
            <a:r>
              <a:rPr lang="it-IT" sz="2800" dirty="0" smtClean="0"/>
              <a:t> (</a:t>
            </a:r>
            <a:r>
              <a:rPr lang="it-IT" sz="2800" dirty="0" err="1" smtClean="0"/>
              <a:t>automatic</a:t>
            </a:r>
            <a:r>
              <a:rPr lang="it-IT" sz="2800" dirty="0" smtClean="0"/>
              <a:t> </a:t>
            </a:r>
            <a:r>
              <a:rPr lang="it-IT" sz="2800" dirty="0" err="1" smtClean="0"/>
              <a:t>kill</a:t>
            </a:r>
            <a:r>
              <a:rPr lang="it-IT" sz="2800" dirty="0" smtClean="0"/>
              <a:t> and </a:t>
            </a:r>
            <a:r>
              <a:rPr lang="it-IT" sz="2800" dirty="0" err="1" smtClean="0"/>
              <a:t>prefedined</a:t>
            </a:r>
            <a:r>
              <a:rPr lang="it-IT" sz="2800" dirty="0" smtClean="0"/>
              <a:t> </a:t>
            </a:r>
            <a:r>
              <a:rPr lang="it-IT" sz="2800" dirty="0" err="1" smtClean="0"/>
              <a:t>values</a:t>
            </a:r>
            <a:r>
              <a:rPr lang="it-IT" sz="2800" dirty="0" smtClean="0"/>
              <a:t>)  ==&gt; </a:t>
            </a:r>
            <a:r>
              <a:rPr lang="it-IT" dirty="0" err="1" smtClean="0"/>
              <a:t>dedicated</a:t>
            </a:r>
            <a:r>
              <a:rPr lang="it-IT" dirty="0" smtClean="0"/>
              <a:t> </a:t>
            </a:r>
            <a:r>
              <a:rPr lang="it-IT" dirty="0" err="1" smtClean="0"/>
              <a:t>icon</a:t>
            </a:r>
            <a:r>
              <a:rPr lang="it-IT" dirty="0" smtClean="0"/>
              <a:t> in a ``Basic box </a:t>
            </a:r>
            <a:r>
              <a:rPr lang="it-IT" dirty="0" err="1" smtClean="0"/>
              <a:t>menu’</a:t>
            </a:r>
            <a:r>
              <a:rPr lang="it-IT" dirty="0" smtClean="0"/>
              <a:t>’ </a:t>
            </a:r>
          </a:p>
          <a:p>
            <a:pPr marL="0" indent="0">
              <a:buNone/>
            </a:pPr>
            <a:r>
              <a:rPr lang="it-IT" sz="2800" b="1" dirty="0" smtClean="0"/>
              <a:t>A2. </a:t>
            </a:r>
            <a:r>
              <a:rPr lang="it-IT" sz="2800" dirty="0" err="1" smtClean="0"/>
              <a:t>Interactions</a:t>
            </a:r>
            <a:r>
              <a:rPr lang="it-IT" sz="2800" dirty="0" smtClean="0"/>
              <a:t> in </a:t>
            </a:r>
            <a:r>
              <a:rPr lang="it-IT" sz="2800" dirty="0" err="1" smtClean="0"/>
              <a:t>simplified</a:t>
            </a:r>
            <a:r>
              <a:rPr lang="it-IT" sz="2800" dirty="0" smtClean="0"/>
              <a:t> </a:t>
            </a:r>
            <a:r>
              <a:rPr lang="it-IT" sz="2800" dirty="0" err="1" smtClean="0"/>
              <a:t>form</a:t>
            </a:r>
            <a:r>
              <a:rPr lang="it-IT" sz="2800" dirty="0" smtClean="0"/>
              <a:t> (</a:t>
            </a:r>
            <a:r>
              <a:rPr lang="it-IT" sz="2800" dirty="0" err="1" smtClean="0"/>
              <a:t>pre-defined</a:t>
            </a:r>
            <a:r>
              <a:rPr lang="it-IT" sz="2800" dirty="0" smtClean="0"/>
              <a:t> </a:t>
            </a:r>
            <a:r>
              <a:rPr lang="it-IT" sz="2800" dirty="0" err="1" smtClean="0"/>
              <a:t>choices</a:t>
            </a:r>
            <a:r>
              <a:rPr lang="it-IT" sz="2800" dirty="0"/>
              <a:t> </a:t>
            </a:r>
            <a:r>
              <a:rPr lang="it-IT" sz="2800" dirty="0" err="1" smtClean="0"/>
              <a:t>if</a:t>
            </a:r>
            <a:r>
              <a:rPr lang="it-IT" sz="2800" dirty="0" smtClean="0"/>
              <a:t> </a:t>
            </a:r>
            <a:r>
              <a:rPr lang="it-IT" sz="2800" dirty="0" err="1" smtClean="0"/>
              <a:t>necessary</a:t>
            </a:r>
            <a:r>
              <a:rPr lang="it-IT" sz="2800" dirty="0" smtClean="0"/>
              <a:t>) ==&gt; </a:t>
            </a:r>
            <a:r>
              <a:rPr lang="it-IT" dirty="0" err="1" smtClean="0"/>
              <a:t>drop</a:t>
            </a:r>
            <a:r>
              <a:rPr lang="it-IT" dirty="0" smtClean="0"/>
              <a:t>-down menu in an ``Advanced box </a:t>
            </a:r>
            <a:r>
              <a:rPr lang="it-IT" dirty="0" err="1" smtClean="0"/>
              <a:t>menu’</a:t>
            </a:r>
            <a:r>
              <a:rPr lang="it-IT" dirty="0" smtClean="0"/>
              <a:t>’</a:t>
            </a:r>
          </a:p>
          <a:p>
            <a:pPr marL="0" indent="0">
              <a:buNone/>
            </a:pPr>
            <a:r>
              <a:rPr lang="it-IT" sz="2800" b="1" dirty="0" smtClean="0"/>
              <a:t>A3. </a:t>
            </a:r>
            <a:r>
              <a:rPr lang="it-IT" sz="2800" dirty="0" smtClean="0"/>
              <a:t>Full set of </a:t>
            </a:r>
            <a:r>
              <a:rPr lang="it-IT" sz="2800" dirty="0" err="1" smtClean="0"/>
              <a:t>commands</a:t>
            </a:r>
            <a:r>
              <a:rPr lang="it-IT" sz="2800" dirty="0"/>
              <a:t> </a:t>
            </a:r>
            <a:r>
              <a:rPr lang="it-IT" sz="2800" dirty="0" smtClean="0"/>
              <a:t>and </a:t>
            </a:r>
            <a:r>
              <a:rPr lang="it-IT" sz="2800" dirty="0" err="1" smtClean="0"/>
              <a:t>solvers</a:t>
            </a:r>
            <a:r>
              <a:rPr lang="it-IT" sz="2800" dirty="0" smtClean="0"/>
              <a:t> ==&gt; </a:t>
            </a:r>
            <a:r>
              <a:rPr lang="it-IT" dirty="0" smtClean="0"/>
              <a:t>standard ``list of </a:t>
            </a:r>
            <a:r>
              <a:rPr lang="it-IT" dirty="0" err="1" smtClean="0"/>
              <a:t>measures</a:t>
            </a:r>
            <a:r>
              <a:rPr lang="it-IT" dirty="0" smtClean="0"/>
              <a:t>’’.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	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9172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6304" y="350520"/>
            <a:ext cx="8851392" cy="990600"/>
          </a:xfrm>
        </p:spPr>
        <p:txBody>
          <a:bodyPr>
            <a:noAutofit/>
          </a:bodyPr>
          <a:lstStyle/>
          <a:p>
            <a:r>
              <a:rPr lang="en-US" dirty="0" smtClean="0"/>
              <a:t>Work done (1ex)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0104" y="1173480"/>
            <a:ext cx="1484540" cy="69977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Before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	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44" y="1173480"/>
            <a:ext cx="7443052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uppo 3"/>
          <p:cNvGrpSpPr/>
          <p:nvPr/>
        </p:nvGrpSpPr>
        <p:grpSpPr>
          <a:xfrm>
            <a:off x="235204" y="3632200"/>
            <a:ext cx="7745640" cy="3136900"/>
            <a:chOff x="235204" y="3632200"/>
            <a:chExt cx="7745640" cy="313690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04" y="3632200"/>
              <a:ext cx="5687912" cy="3136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Segnaposto contenuto 2"/>
            <p:cNvSpPr txBox="1">
              <a:spLocks/>
            </p:cNvSpPr>
            <p:nvPr/>
          </p:nvSpPr>
          <p:spPr bwMode="auto">
            <a:xfrm>
              <a:off x="6496304" y="4500880"/>
              <a:ext cx="1484540" cy="699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182563" indent="-18256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5000"/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457200" indent="-18256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5000"/>
                <a:buFont typeface="Arial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730250" indent="-18256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0000"/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1004888" indent="-18256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1187450" indent="-13652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137160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5448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US" sz="2800" dirty="0" smtClean="0"/>
                <a:t>After</a:t>
              </a:r>
            </a:p>
            <a:p>
              <a:pPr marL="0" indent="0">
                <a:buFont typeface="Arial" charset="0"/>
                <a:buNone/>
              </a:pPr>
              <a:endParaRPr lang="en-US" sz="2800" dirty="0" smtClean="0"/>
            </a:p>
            <a:p>
              <a:pPr marL="0" indent="0">
                <a:buFont typeface="Arial" charset="0"/>
                <a:buNone/>
              </a:pPr>
              <a:endParaRPr lang="en-US" sz="2800" dirty="0" smtClean="0"/>
            </a:p>
            <a:p>
              <a:pPr marL="0" indent="0">
                <a:buFont typeface="Arial" charset="0"/>
                <a:buNone/>
              </a:pPr>
              <a:endParaRPr lang="en-US" sz="2800" dirty="0" smtClean="0"/>
            </a:p>
            <a:p>
              <a:pPr marL="0" indent="0">
                <a:buFont typeface="Arial" charset="0"/>
                <a:buNone/>
              </a:pPr>
              <a:r>
                <a:rPr lang="en-US" sz="2800" dirty="0" smtClean="0"/>
                <a:t>	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76155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6304" y="350520"/>
            <a:ext cx="8851392" cy="990600"/>
          </a:xfrm>
        </p:spPr>
        <p:txBody>
          <a:bodyPr>
            <a:noAutofit/>
          </a:bodyPr>
          <a:lstStyle/>
          <a:p>
            <a:r>
              <a:rPr lang="en-US" dirty="0" smtClean="0"/>
              <a:t>Work done (2)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6304" y="1173480"/>
            <a:ext cx="9162796" cy="583692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Change the interplay between nets, solvers and target measures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Three </a:t>
            </a:r>
            <a:r>
              <a:rPr lang="en-US" sz="2800" b="1" dirty="0" smtClean="0"/>
              <a:t>learning objectives levels</a:t>
            </a:r>
            <a:r>
              <a:rPr lang="en-US" sz="2800" dirty="0" smtClean="0"/>
              <a:t>: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it-IT" sz="2800" b="1" dirty="0"/>
              <a:t>L</a:t>
            </a:r>
            <a:r>
              <a:rPr lang="it-IT" sz="2800" b="1" dirty="0" smtClean="0"/>
              <a:t>1.</a:t>
            </a:r>
            <a:r>
              <a:rPr lang="it-IT" sz="2800" dirty="0" smtClean="0"/>
              <a:t> </a:t>
            </a:r>
            <a:r>
              <a:rPr lang="it-IT" sz="2800" i="1" dirty="0" smtClean="0"/>
              <a:t>Basic</a:t>
            </a:r>
            <a:r>
              <a:rPr lang="it-IT" sz="2800" dirty="0" smtClean="0"/>
              <a:t> </a:t>
            </a:r>
            <a:r>
              <a:rPr lang="it-IT" sz="2800" dirty="0" err="1" smtClean="0"/>
              <a:t>knowledge</a:t>
            </a:r>
            <a:r>
              <a:rPr lang="it-IT" sz="2800" dirty="0" smtClean="0"/>
              <a:t> (be </a:t>
            </a:r>
            <a:r>
              <a:rPr lang="it-IT" sz="2800" dirty="0" err="1" smtClean="0"/>
              <a:t>able</a:t>
            </a:r>
            <a:r>
              <a:rPr lang="it-IT" sz="2800" dirty="0" smtClean="0"/>
              <a:t> to produce and </a:t>
            </a:r>
            <a:r>
              <a:rPr lang="it-IT" sz="2800" dirty="0" err="1" smtClean="0"/>
              <a:t>analyze</a:t>
            </a:r>
            <a:r>
              <a:rPr lang="it-IT" sz="2800" dirty="0" smtClean="0"/>
              <a:t> </a:t>
            </a:r>
            <a:r>
              <a:rPr lang="it-IT" sz="2800" dirty="0" err="1" smtClean="0"/>
              <a:t>simple</a:t>
            </a:r>
            <a:r>
              <a:rPr lang="it-IT" sz="2800" dirty="0" smtClean="0"/>
              <a:t> </a:t>
            </a:r>
            <a:r>
              <a:rPr lang="it-IT" sz="2800" dirty="0" err="1" smtClean="0"/>
              <a:t>models</a:t>
            </a:r>
            <a:r>
              <a:rPr lang="it-IT" sz="2800" dirty="0" smtClean="0"/>
              <a:t> in </a:t>
            </a:r>
            <a:r>
              <a:rPr lang="it-IT" sz="2800" dirty="0" err="1" smtClean="0"/>
              <a:t>any</a:t>
            </a:r>
            <a:r>
              <a:rPr lang="it-IT" sz="2800" dirty="0" smtClean="0"/>
              <a:t> net </a:t>
            </a:r>
            <a:r>
              <a:rPr lang="it-IT" sz="2800" dirty="0" err="1" smtClean="0"/>
              <a:t>class</a:t>
            </a:r>
            <a:r>
              <a:rPr lang="it-IT" sz="2800" dirty="0" smtClean="0"/>
              <a:t>)</a:t>
            </a:r>
          </a:p>
          <a:p>
            <a:pPr marL="0" indent="0">
              <a:buNone/>
            </a:pPr>
            <a:r>
              <a:rPr lang="it-IT" sz="2800" b="1" dirty="0" smtClean="0"/>
              <a:t>L2.</a:t>
            </a:r>
            <a:r>
              <a:rPr lang="it-IT" sz="2800" dirty="0" smtClean="0"/>
              <a:t> </a:t>
            </a:r>
            <a:r>
              <a:rPr lang="it-IT" sz="2800" i="1" dirty="0" smtClean="0"/>
              <a:t>Intermediate </a:t>
            </a:r>
            <a:r>
              <a:rPr lang="it-IT" sz="2800" dirty="0" err="1" smtClean="0"/>
              <a:t>knowledge</a:t>
            </a:r>
            <a:r>
              <a:rPr lang="it-IT" sz="2800" dirty="0" smtClean="0"/>
              <a:t> (be </a:t>
            </a:r>
            <a:r>
              <a:rPr lang="it-IT" sz="2800" dirty="0" err="1" smtClean="0"/>
              <a:t>able</a:t>
            </a:r>
            <a:r>
              <a:rPr lang="it-IT" sz="2800" dirty="0" smtClean="0"/>
              <a:t> to use an </a:t>
            </a:r>
            <a:r>
              <a:rPr lang="it-IT" sz="2800" dirty="0" err="1" smtClean="0"/>
              <a:t>extended</a:t>
            </a:r>
            <a:r>
              <a:rPr lang="it-IT" sz="2800" dirty="0" smtClean="0"/>
              <a:t> set of </a:t>
            </a:r>
            <a:r>
              <a:rPr lang="it-IT" sz="2800" dirty="0" err="1" smtClean="0"/>
              <a:t>analysis</a:t>
            </a:r>
            <a:r>
              <a:rPr lang="it-IT" sz="2800" dirty="0" smtClean="0"/>
              <a:t> </a:t>
            </a:r>
            <a:r>
              <a:rPr lang="it-IT" sz="2800" dirty="0" err="1" smtClean="0"/>
              <a:t>techniques</a:t>
            </a:r>
            <a:r>
              <a:rPr lang="it-IT" sz="2800" dirty="0" smtClean="0"/>
              <a:t>)</a:t>
            </a:r>
            <a:endParaRPr lang="it-IT" sz="2800" dirty="0"/>
          </a:p>
          <a:p>
            <a:pPr marL="0" indent="0">
              <a:buNone/>
            </a:pPr>
            <a:r>
              <a:rPr lang="it-IT" sz="2800" b="1" dirty="0" smtClean="0"/>
              <a:t>L3.</a:t>
            </a:r>
            <a:r>
              <a:rPr lang="it-IT" sz="2800" dirty="0" smtClean="0"/>
              <a:t> </a:t>
            </a:r>
            <a:r>
              <a:rPr lang="it-IT" sz="2800" i="1" dirty="0" smtClean="0"/>
              <a:t>Advanced </a:t>
            </a:r>
            <a:r>
              <a:rPr lang="it-IT" sz="2800" dirty="0" err="1" smtClean="0"/>
              <a:t>knowledge</a:t>
            </a:r>
            <a:r>
              <a:rPr lang="it-IT" sz="2800" dirty="0" smtClean="0"/>
              <a:t> (be </a:t>
            </a:r>
            <a:r>
              <a:rPr lang="it-IT" sz="2800" dirty="0" err="1" smtClean="0"/>
              <a:t>able</a:t>
            </a:r>
            <a:r>
              <a:rPr lang="it-IT" sz="2800" dirty="0" smtClean="0"/>
              <a:t> to use and compare </a:t>
            </a:r>
            <a:r>
              <a:rPr lang="it-IT" sz="2800" dirty="0" err="1" smtClean="0"/>
              <a:t>different</a:t>
            </a:r>
            <a:r>
              <a:rPr lang="it-IT" sz="2800" dirty="0" smtClean="0"/>
              <a:t> </a:t>
            </a:r>
            <a:r>
              <a:rPr lang="it-IT" sz="2800" dirty="0" err="1" smtClean="0"/>
              <a:t>techniques</a:t>
            </a:r>
            <a:r>
              <a:rPr lang="it-IT" sz="2800" dirty="0" smtClean="0"/>
              <a:t> for the </a:t>
            </a:r>
            <a:r>
              <a:rPr lang="it-IT" sz="2800" dirty="0" err="1" smtClean="0"/>
              <a:t>same</a:t>
            </a:r>
            <a:r>
              <a:rPr lang="it-IT" sz="2800" dirty="0" smtClean="0"/>
              <a:t> target </a:t>
            </a:r>
            <a:r>
              <a:rPr lang="it-IT" sz="2800" dirty="0" err="1" smtClean="0"/>
              <a:t>measures</a:t>
            </a:r>
            <a:r>
              <a:rPr lang="it-IT" sz="2800" dirty="0" smtClean="0"/>
              <a:t>)</a:t>
            </a:r>
            <a:endParaRPr lang="it-IT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	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0157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Two main topics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ea typeface="+mn-ea"/>
                <a:cs typeface="+mn-cs"/>
              </a:rPr>
              <a:t>How to take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ea typeface="+mn-ea"/>
                <a:cs typeface="+mn-cs"/>
              </a:rPr>
              <a:t>a tool </a:t>
            </a:r>
            <a:r>
              <a:rPr lang="en-US" sz="2800" i="1" dirty="0" smtClean="0">
                <a:solidFill>
                  <a:schemeClr val="bg1">
                    <a:lumMod val="75000"/>
                  </a:schemeClr>
                </a:solidFill>
                <a:ea typeface="+mn-ea"/>
                <a:cs typeface="+mn-cs"/>
              </a:rPr>
              <a:t>suitable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ea typeface="+mn-ea"/>
                <a:cs typeface="+mn-cs"/>
              </a:rPr>
              <a:t> for research and make it effective for teaching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>
              <a:ea typeface="+mn-ea"/>
              <a:cs typeface="+mn-cs"/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ea typeface="+mn-ea"/>
                <a:cs typeface="+mn-cs"/>
              </a:rPr>
              <a:t>How to take a tool that is now presumably </a:t>
            </a:r>
            <a:r>
              <a:rPr lang="en-US" sz="2800" i="1" dirty="0" smtClean="0">
                <a:ea typeface="+mn-ea"/>
                <a:cs typeface="+mn-cs"/>
              </a:rPr>
              <a:t>suitable</a:t>
            </a:r>
            <a:r>
              <a:rPr lang="en-US" sz="2800" dirty="0" smtClean="0">
                <a:ea typeface="+mn-ea"/>
                <a:cs typeface="+mn-cs"/>
              </a:rPr>
              <a:t> for teaching and making it to compete in the model-checking context  </a:t>
            </a:r>
            <a:endParaRPr lang="en-US" sz="2800" dirty="0">
              <a:ea typeface="+mn-ea"/>
            </a:endParaRPr>
          </a:p>
        </p:txBody>
      </p:sp>
      <p:sp>
        <p:nvSpPr>
          <p:cNvPr id="4" name="Esplosione 2 3"/>
          <p:cNvSpPr/>
          <p:nvPr/>
        </p:nvSpPr>
        <p:spPr>
          <a:xfrm>
            <a:off x="2514600" y="4533900"/>
            <a:ext cx="6172200" cy="20828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err="1" smtClean="0">
                <a:solidFill>
                  <a:schemeClr val="tx1"/>
                </a:solidFill>
              </a:rPr>
              <a:t>Variable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orders</a:t>
            </a:r>
            <a:r>
              <a:rPr lang="it-IT" sz="2000" dirty="0" smtClean="0">
                <a:solidFill>
                  <a:schemeClr val="tx1"/>
                </a:solidFill>
              </a:rPr>
              <a:t> and p-(semi)_</a:t>
            </a:r>
            <a:r>
              <a:rPr lang="it-IT" sz="2000" dirty="0" err="1" smtClean="0">
                <a:solidFill>
                  <a:schemeClr val="tx1"/>
                </a:solidFill>
              </a:rPr>
              <a:t>flows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46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6304" y="350520"/>
            <a:ext cx="8851392" cy="990600"/>
          </a:xfrm>
        </p:spPr>
        <p:txBody>
          <a:bodyPr>
            <a:noAutofit/>
          </a:bodyPr>
          <a:lstStyle/>
          <a:p>
            <a:r>
              <a:rPr lang="en-US" dirty="0" smtClean="0"/>
              <a:t>Work done (3)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6304" y="1173480"/>
            <a:ext cx="9162796" cy="583692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For each net class (P/T, GSPN, WN, and SWN):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 err="1" smtClean="0"/>
              <a:t>Identify</a:t>
            </a:r>
            <a:r>
              <a:rPr lang="it-IT" sz="2800" dirty="0" smtClean="0"/>
              <a:t> the </a:t>
            </a:r>
            <a:r>
              <a:rPr lang="it-IT" sz="2800" dirty="0" err="1" smtClean="0"/>
              <a:t>learning</a:t>
            </a:r>
            <a:r>
              <a:rPr lang="it-IT" sz="2800" dirty="0" smtClean="0"/>
              <a:t> </a:t>
            </a:r>
            <a:r>
              <a:rPr lang="it-IT" sz="2800" dirty="0" err="1" smtClean="0"/>
              <a:t>objectives</a:t>
            </a:r>
            <a:endParaRPr lang="it-IT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it-IT" sz="2800" dirty="0" err="1" smtClean="0"/>
              <a:t>Classify</a:t>
            </a:r>
            <a:r>
              <a:rPr lang="it-IT" sz="2800" dirty="0" smtClean="0"/>
              <a:t> </a:t>
            </a:r>
            <a:r>
              <a:rPr lang="it-IT" sz="2800" dirty="0" err="1" smtClean="0"/>
              <a:t>them</a:t>
            </a:r>
            <a:r>
              <a:rPr lang="it-IT" sz="2800" dirty="0" smtClean="0"/>
              <a:t> intro the </a:t>
            </a:r>
            <a:r>
              <a:rPr lang="it-IT" sz="2800" dirty="0" err="1" smtClean="0"/>
              <a:t>three</a:t>
            </a:r>
            <a:r>
              <a:rPr lang="it-IT" sz="2800" dirty="0" smtClean="0"/>
              <a:t> </a:t>
            </a:r>
            <a:r>
              <a:rPr lang="it-IT" sz="2800" b="1" dirty="0" smtClean="0"/>
              <a:t>L</a:t>
            </a:r>
            <a:r>
              <a:rPr lang="it-IT" sz="2800" b="1" normalizeH="1" baseline="-10000" dirty="0" smtClean="0"/>
              <a:t>i</a:t>
            </a:r>
            <a:r>
              <a:rPr lang="it-IT" sz="2800" dirty="0" smtClean="0"/>
              <a:t> </a:t>
            </a:r>
            <a:r>
              <a:rPr lang="it-IT" sz="2800" dirty="0" err="1" smtClean="0"/>
              <a:t>levels</a:t>
            </a:r>
            <a:endParaRPr lang="it-IT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it-IT" sz="2800" dirty="0" smtClean="0"/>
              <a:t>Associate to </a:t>
            </a:r>
            <a:r>
              <a:rPr lang="it-IT" sz="2800" dirty="0" err="1" smtClean="0"/>
              <a:t>each</a:t>
            </a:r>
            <a:r>
              <a:rPr lang="it-IT" sz="2800" dirty="0" smtClean="0"/>
              <a:t> </a:t>
            </a:r>
            <a:r>
              <a:rPr lang="it-IT" sz="2800" dirty="0" err="1" smtClean="0"/>
              <a:t>learning</a:t>
            </a:r>
            <a:r>
              <a:rPr lang="it-IT" sz="2800" dirty="0" smtClean="0"/>
              <a:t> </a:t>
            </a:r>
            <a:r>
              <a:rPr lang="it-IT" sz="2800" dirty="0" err="1" smtClean="0"/>
              <a:t>level</a:t>
            </a:r>
            <a:r>
              <a:rPr lang="it-IT" sz="2800" dirty="0" smtClean="0"/>
              <a:t> an </a:t>
            </a:r>
            <a:r>
              <a:rPr lang="it-IT" sz="2800" dirty="0" err="1" smtClean="0"/>
              <a:t>architectural</a:t>
            </a:r>
            <a:r>
              <a:rPr lang="it-IT" sz="2800" dirty="0" smtClean="0"/>
              <a:t> </a:t>
            </a:r>
            <a:r>
              <a:rPr lang="it-IT" sz="2800" dirty="0" err="1" smtClean="0"/>
              <a:t>level</a:t>
            </a:r>
            <a:endParaRPr lang="en-US" sz="2800" dirty="0" smtClean="0"/>
          </a:p>
          <a:p>
            <a:pPr marL="0" indent="0">
              <a:buNone/>
            </a:pPr>
            <a:endParaRPr lang="it-IT" sz="2800" dirty="0" smtClean="0"/>
          </a:p>
          <a:p>
            <a:pPr marL="0" indent="0">
              <a:buNone/>
            </a:pPr>
            <a:r>
              <a:rPr lang="it-IT" sz="2800" dirty="0" smtClean="0"/>
              <a:t>RULE:</a:t>
            </a:r>
          </a:p>
          <a:p>
            <a:pPr marL="0" indent="0">
              <a:buNone/>
            </a:pPr>
            <a:r>
              <a:rPr lang="it-IT" sz="2800" dirty="0" smtClean="0"/>
              <a:t>for </a:t>
            </a:r>
            <a:r>
              <a:rPr lang="it-IT" sz="2800" dirty="0" err="1" smtClean="0"/>
              <a:t>each</a:t>
            </a:r>
            <a:r>
              <a:rPr lang="it-IT" sz="2800" dirty="0" smtClean="0"/>
              <a:t> </a:t>
            </a:r>
            <a:r>
              <a:rPr lang="it-IT" sz="2800" dirty="0" err="1" smtClean="0"/>
              <a:t>objective</a:t>
            </a:r>
            <a:r>
              <a:rPr lang="it-IT" sz="2800" dirty="0" smtClean="0"/>
              <a:t> </a:t>
            </a:r>
            <a:r>
              <a:rPr lang="it-IT" sz="2800" dirty="0" err="1" smtClean="0"/>
              <a:t>at</a:t>
            </a:r>
            <a:r>
              <a:rPr lang="it-IT" sz="2800" dirty="0" smtClean="0"/>
              <a:t> </a:t>
            </a:r>
            <a:r>
              <a:rPr lang="it-IT" sz="2800" dirty="0" err="1" smtClean="0"/>
              <a:t>level</a:t>
            </a:r>
            <a:r>
              <a:rPr lang="it-IT" sz="2800" dirty="0" smtClean="0"/>
              <a:t> </a:t>
            </a:r>
            <a:r>
              <a:rPr lang="it-IT" sz="2800" b="1" dirty="0"/>
              <a:t>L</a:t>
            </a:r>
            <a:r>
              <a:rPr lang="it-IT" sz="2800" b="1" normalizeH="1" baseline="-10000" dirty="0"/>
              <a:t>i</a:t>
            </a:r>
            <a:r>
              <a:rPr lang="it-IT" sz="2800" dirty="0"/>
              <a:t> </a:t>
            </a:r>
            <a:r>
              <a:rPr lang="it-IT" sz="2800" dirty="0" err="1" smtClean="0"/>
              <a:t>there</a:t>
            </a:r>
            <a:r>
              <a:rPr lang="it-IT" sz="2800" dirty="0" smtClean="0"/>
              <a:t> </a:t>
            </a:r>
            <a:r>
              <a:rPr lang="it-IT" sz="2800" dirty="0" err="1" smtClean="0"/>
              <a:t>should</a:t>
            </a:r>
            <a:r>
              <a:rPr lang="it-IT" sz="2800" dirty="0" smtClean="0"/>
              <a:t> be </a:t>
            </a:r>
            <a:r>
              <a:rPr lang="it-IT" sz="2800" dirty="0" err="1" smtClean="0"/>
              <a:t>at</a:t>
            </a:r>
            <a:r>
              <a:rPr lang="it-IT" sz="2800" dirty="0" smtClean="0"/>
              <a:t> </a:t>
            </a:r>
            <a:r>
              <a:rPr lang="it-IT" sz="2800" dirty="0" err="1" smtClean="0"/>
              <a:t>least</a:t>
            </a:r>
            <a:r>
              <a:rPr lang="it-IT" sz="2800" dirty="0" smtClean="0"/>
              <a:t> </a:t>
            </a:r>
            <a:r>
              <a:rPr lang="it-IT" sz="2800" dirty="0" err="1" smtClean="0"/>
              <a:t>one</a:t>
            </a:r>
            <a:r>
              <a:rPr lang="it-IT" sz="2800" dirty="0" smtClean="0"/>
              <a:t> </a:t>
            </a:r>
            <a:r>
              <a:rPr lang="it-IT" sz="2800" dirty="0" err="1" smtClean="0"/>
              <a:t>method</a:t>
            </a:r>
            <a:r>
              <a:rPr lang="it-IT" sz="2800" dirty="0" smtClean="0"/>
              <a:t> </a:t>
            </a:r>
            <a:r>
              <a:rPr lang="it-IT" sz="2800" dirty="0" err="1" smtClean="0"/>
              <a:t>at</a:t>
            </a:r>
            <a:r>
              <a:rPr lang="it-IT" sz="2800" dirty="0" smtClean="0"/>
              <a:t> </a:t>
            </a:r>
            <a:r>
              <a:rPr lang="it-IT" sz="2800" dirty="0" err="1" smtClean="0"/>
              <a:t>architectural</a:t>
            </a:r>
            <a:r>
              <a:rPr lang="it-IT" sz="2800" dirty="0" smtClean="0"/>
              <a:t> </a:t>
            </a:r>
            <a:r>
              <a:rPr lang="it-IT" sz="2800" dirty="0" err="1" smtClean="0"/>
              <a:t>level</a:t>
            </a:r>
            <a:r>
              <a:rPr lang="it-IT" sz="2800" dirty="0" smtClean="0"/>
              <a:t> </a:t>
            </a:r>
            <a:r>
              <a:rPr lang="it-IT" sz="2800" b="1" dirty="0" smtClean="0"/>
              <a:t>A</a:t>
            </a:r>
            <a:r>
              <a:rPr lang="it-IT" sz="2800" b="1" normalizeH="1" baseline="-10000" dirty="0" smtClean="0"/>
              <a:t>i</a:t>
            </a:r>
            <a:r>
              <a:rPr lang="it-IT" sz="2800" dirty="0" smtClean="0"/>
              <a:t> or </a:t>
            </a:r>
            <a:r>
              <a:rPr lang="it-IT" sz="2800" dirty="0" err="1" smtClean="0"/>
              <a:t>below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70849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6304" y="350520"/>
            <a:ext cx="8851392" cy="990600"/>
          </a:xfrm>
        </p:spPr>
        <p:txBody>
          <a:bodyPr>
            <a:noAutofit/>
          </a:bodyPr>
          <a:lstStyle/>
          <a:p>
            <a:r>
              <a:rPr lang="en-US" dirty="0" smtClean="0"/>
              <a:t>Work done (4)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6304" y="1173480"/>
            <a:ext cx="5784596" cy="426720"/>
          </a:xfrm>
        </p:spPr>
        <p:txBody>
          <a:bodyPr/>
          <a:lstStyle/>
          <a:p>
            <a:pPr marL="0" indent="0">
              <a:buNone/>
            </a:pPr>
            <a:r>
              <a:rPr lang="it-IT" sz="2800" dirty="0" err="1" smtClean="0"/>
              <a:t>Example</a:t>
            </a:r>
            <a:r>
              <a:rPr lang="it-IT" sz="2800" dirty="0" smtClean="0"/>
              <a:t> for  P/T</a:t>
            </a:r>
            <a:endParaRPr lang="en-US" sz="28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" y="1708150"/>
            <a:ext cx="88011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04" y="4343400"/>
            <a:ext cx="87249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egnaposto contenuto 2"/>
          <p:cNvSpPr txBox="1">
            <a:spLocks/>
          </p:cNvSpPr>
          <p:nvPr/>
        </p:nvSpPr>
        <p:spPr bwMode="auto">
          <a:xfrm>
            <a:off x="146304" y="3771900"/>
            <a:ext cx="5784596" cy="42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it-IT" sz="2800" dirty="0" err="1" smtClean="0"/>
              <a:t>Example</a:t>
            </a:r>
            <a:r>
              <a:rPr lang="it-IT" sz="2800" dirty="0" smtClean="0"/>
              <a:t> for  GSPN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28124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6304" y="350520"/>
            <a:ext cx="8851392" cy="990600"/>
          </a:xfrm>
        </p:spPr>
        <p:txBody>
          <a:bodyPr>
            <a:noAutofit/>
          </a:bodyPr>
          <a:lstStyle/>
          <a:p>
            <a:r>
              <a:rPr lang="en-US" dirty="0" smtClean="0"/>
              <a:t>Work done (5)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6304" y="1173480"/>
            <a:ext cx="5784596" cy="426720"/>
          </a:xfrm>
        </p:spPr>
        <p:txBody>
          <a:bodyPr/>
          <a:lstStyle/>
          <a:p>
            <a:pPr marL="0" indent="0">
              <a:buNone/>
            </a:pPr>
            <a:r>
              <a:rPr lang="it-IT" sz="2800" dirty="0" err="1" smtClean="0"/>
              <a:t>Example</a:t>
            </a:r>
            <a:r>
              <a:rPr lang="it-IT" sz="2800" dirty="0" smtClean="0"/>
              <a:t> for  WN</a:t>
            </a:r>
            <a:endParaRPr lang="en-US" sz="28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0700"/>
            <a:ext cx="89058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4" y="5238750"/>
            <a:ext cx="84296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egnaposto contenuto 2"/>
          <p:cNvSpPr txBox="1">
            <a:spLocks/>
          </p:cNvSpPr>
          <p:nvPr/>
        </p:nvSpPr>
        <p:spPr bwMode="auto">
          <a:xfrm>
            <a:off x="146304" y="4526280"/>
            <a:ext cx="8070596" cy="49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it-IT" sz="2800" dirty="0" smtClean="0"/>
              <a:t>New or re-</a:t>
            </a:r>
            <a:r>
              <a:rPr lang="it-IT" sz="2800" dirty="0" err="1" smtClean="0"/>
              <a:t>implemented</a:t>
            </a:r>
            <a:r>
              <a:rPr lang="it-IT" sz="2800" dirty="0" smtClean="0"/>
              <a:t> </a:t>
            </a:r>
            <a:r>
              <a:rPr lang="it-IT" sz="2800" dirty="0" err="1" smtClean="0"/>
              <a:t>features</a:t>
            </a:r>
            <a:r>
              <a:rPr lang="it-IT" sz="2800" dirty="0" smtClean="0"/>
              <a:t> in </a:t>
            </a:r>
            <a:r>
              <a:rPr lang="it-IT" sz="2800" dirty="0" err="1" smtClean="0"/>
              <a:t>bold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71271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6304" y="182880"/>
            <a:ext cx="8851392" cy="990600"/>
          </a:xfrm>
        </p:spPr>
        <p:txBody>
          <a:bodyPr>
            <a:noAutofit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6304" y="1173480"/>
            <a:ext cx="8851392" cy="2458720"/>
          </a:xfrm>
        </p:spPr>
        <p:txBody>
          <a:bodyPr/>
          <a:lstStyle/>
          <a:p>
            <a:pPr marL="0" indent="0">
              <a:buNone/>
            </a:pPr>
            <a:r>
              <a:rPr lang="it-IT" sz="2800" dirty="0" err="1" smtClean="0"/>
              <a:t>GreatTeach</a:t>
            </a:r>
            <a:r>
              <a:rPr lang="it-IT" sz="2800" dirty="0" smtClean="0"/>
              <a:t> </a:t>
            </a:r>
            <a:r>
              <a:rPr lang="it-IT" sz="2800" dirty="0" err="1" smtClean="0"/>
              <a:t>architecture</a:t>
            </a:r>
            <a:r>
              <a:rPr lang="it-IT" sz="2800" dirty="0" smtClean="0"/>
              <a:t> </a:t>
            </a:r>
            <a:r>
              <a:rPr lang="it-IT" sz="2800" dirty="0" err="1" smtClean="0"/>
              <a:t>is</a:t>
            </a:r>
            <a:r>
              <a:rPr lang="it-IT" sz="2800" dirty="0" smtClean="0"/>
              <a:t> </a:t>
            </a:r>
            <a:r>
              <a:rPr lang="it-IT" sz="2800" dirty="0" err="1" smtClean="0"/>
              <a:t>inspired</a:t>
            </a:r>
            <a:r>
              <a:rPr lang="it-IT" sz="2800" dirty="0" smtClean="0"/>
              <a:t> by  </a:t>
            </a:r>
            <a:r>
              <a:rPr lang="it-IT" sz="2800" dirty="0" err="1" smtClean="0"/>
              <a:t>very</a:t>
            </a:r>
            <a:r>
              <a:rPr lang="it-IT" sz="2800" dirty="0" smtClean="0"/>
              <a:t> </a:t>
            </a:r>
            <a:r>
              <a:rPr lang="it-IT" sz="2800" dirty="0" err="1" smtClean="0"/>
              <a:t>simple</a:t>
            </a:r>
            <a:r>
              <a:rPr lang="it-IT" sz="2800" dirty="0" smtClean="0"/>
              <a:t> </a:t>
            </a:r>
            <a:r>
              <a:rPr lang="it-IT" sz="2800" dirty="0" err="1" smtClean="0"/>
              <a:t>concepts</a:t>
            </a:r>
            <a:endParaRPr lang="it-IT" sz="2800" dirty="0" smtClean="0"/>
          </a:p>
          <a:p>
            <a:pPr lvl="1"/>
            <a:r>
              <a:rPr lang="it-IT" sz="2400" dirty="0" err="1" smtClean="0"/>
              <a:t>simple</a:t>
            </a:r>
            <a:r>
              <a:rPr lang="it-IT" sz="2400" dirty="0" smtClean="0"/>
              <a:t> and/or </a:t>
            </a:r>
            <a:r>
              <a:rPr lang="it-IT" sz="2400" dirty="0" err="1" smtClean="0"/>
              <a:t>basic</a:t>
            </a:r>
            <a:r>
              <a:rPr lang="it-IT" sz="2400" dirty="0" smtClean="0"/>
              <a:t> </a:t>
            </a:r>
            <a:r>
              <a:rPr lang="it-IT" sz="2400" dirty="0" err="1" smtClean="0"/>
              <a:t>concepts</a:t>
            </a:r>
            <a:r>
              <a:rPr lang="it-IT" sz="2400" dirty="0" smtClean="0"/>
              <a:t> </a:t>
            </a:r>
            <a:r>
              <a:rPr lang="it-IT" sz="2400" dirty="0" err="1" smtClean="0"/>
              <a:t>should</a:t>
            </a:r>
            <a:r>
              <a:rPr lang="it-IT" sz="2400" dirty="0" smtClean="0"/>
              <a:t> </a:t>
            </a:r>
            <a:r>
              <a:rPr lang="it-IT" sz="2400" dirty="0" err="1" smtClean="0"/>
              <a:t>have</a:t>
            </a:r>
            <a:r>
              <a:rPr lang="it-IT" sz="2400" dirty="0" smtClean="0"/>
              <a:t> an easy </a:t>
            </a:r>
            <a:r>
              <a:rPr lang="it-IT" sz="2400" dirty="0" err="1" smtClean="0"/>
              <a:t>access</a:t>
            </a:r>
            <a:r>
              <a:rPr lang="it-IT" sz="2400" dirty="0" smtClean="0"/>
              <a:t> </a:t>
            </a:r>
          </a:p>
          <a:p>
            <a:pPr lvl="1"/>
            <a:r>
              <a:rPr lang="it-IT" sz="2400" dirty="0" smtClean="0"/>
              <a:t>the more the </a:t>
            </a:r>
            <a:r>
              <a:rPr lang="it-IT" sz="2400" dirty="0" err="1" smtClean="0"/>
              <a:t>student</a:t>
            </a:r>
            <a:r>
              <a:rPr lang="it-IT" sz="2400" dirty="0" smtClean="0"/>
              <a:t> </a:t>
            </a:r>
            <a:r>
              <a:rPr lang="it-IT" sz="2400" dirty="0" err="1" smtClean="0"/>
              <a:t>learns</a:t>
            </a:r>
            <a:r>
              <a:rPr lang="it-IT" sz="2400" dirty="0" smtClean="0"/>
              <a:t> </a:t>
            </a:r>
            <a:r>
              <a:rPr lang="it-IT" sz="2400" dirty="0" err="1" smtClean="0"/>
              <a:t>about</a:t>
            </a:r>
            <a:r>
              <a:rPr lang="it-IT" sz="2400" dirty="0" smtClean="0"/>
              <a:t> Petri </a:t>
            </a:r>
            <a:r>
              <a:rPr lang="it-IT" sz="2400" dirty="0" err="1" smtClean="0"/>
              <a:t>nets</a:t>
            </a:r>
            <a:r>
              <a:rPr lang="it-IT" sz="2400" dirty="0" smtClean="0"/>
              <a:t>, the </a:t>
            </a:r>
            <a:r>
              <a:rPr lang="it-IT" sz="2400" dirty="0" err="1" smtClean="0"/>
              <a:t>deeper</a:t>
            </a:r>
            <a:r>
              <a:rPr lang="it-IT" sz="2400" dirty="0" smtClean="0"/>
              <a:t> </a:t>
            </a:r>
            <a:r>
              <a:rPr lang="it-IT" sz="2400" dirty="0" err="1" smtClean="0"/>
              <a:t>she</a:t>
            </a:r>
            <a:r>
              <a:rPr lang="it-IT" sz="2400" dirty="0" smtClean="0"/>
              <a:t>/he can or </a:t>
            </a:r>
            <a:r>
              <a:rPr lang="it-IT" sz="2400" dirty="0" err="1" smtClean="0"/>
              <a:t>should</a:t>
            </a:r>
            <a:r>
              <a:rPr lang="it-IT" sz="2400" dirty="0" smtClean="0"/>
              <a:t>  dive </a:t>
            </a:r>
            <a:r>
              <a:rPr lang="it-IT" sz="2400" dirty="0" err="1" smtClean="0"/>
              <a:t>into</a:t>
            </a:r>
            <a:r>
              <a:rPr lang="it-IT" sz="2400" dirty="0" smtClean="0"/>
              <a:t> the </a:t>
            </a:r>
            <a:r>
              <a:rPr lang="it-IT" sz="2400" dirty="0" err="1" smtClean="0"/>
              <a:t>tool</a:t>
            </a:r>
            <a:endParaRPr lang="it-IT" sz="2400" dirty="0" smtClean="0"/>
          </a:p>
          <a:p>
            <a:pPr marL="0" indent="0">
              <a:buNone/>
            </a:pPr>
            <a:endParaRPr lang="it-IT" sz="2800" dirty="0" smtClean="0"/>
          </a:p>
          <a:p>
            <a:pPr marL="0" indent="0">
              <a:buNone/>
            </a:pPr>
            <a:r>
              <a:rPr lang="it-IT" sz="2800" dirty="0" err="1" smtClean="0"/>
              <a:t>Important</a:t>
            </a:r>
            <a:r>
              <a:rPr lang="it-IT" sz="2800" dirty="0" smtClean="0"/>
              <a:t> to </a:t>
            </a:r>
            <a:r>
              <a:rPr lang="it-IT" sz="2800" dirty="0" err="1" smtClean="0"/>
              <a:t>provide</a:t>
            </a:r>
            <a:r>
              <a:rPr lang="it-IT" sz="2800" dirty="0" smtClean="0"/>
              <a:t> to </a:t>
            </a:r>
            <a:r>
              <a:rPr lang="it-IT" sz="2800" dirty="0" err="1" smtClean="0"/>
              <a:t>students</a:t>
            </a:r>
            <a:r>
              <a:rPr lang="it-IT" sz="2800" dirty="0" smtClean="0"/>
              <a:t> </a:t>
            </a:r>
            <a:r>
              <a:rPr lang="it-IT" sz="2800" b="1" dirty="0" err="1" smtClean="0"/>
              <a:t>frozen</a:t>
            </a:r>
            <a:r>
              <a:rPr lang="it-IT" sz="2800" dirty="0"/>
              <a:t> </a:t>
            </a:r>
            <a:r>
              <a:rPr lang="it-IT" sz="2800" dirty="0" smtClean="0"/>
              <a:t>(</a:t>
            </a:r>
            <a:r>
              <a:rPr lang="it-IT" sz="2800" dirty="0" err="1" smtClean="0"/>
              <a:t>tested</a:t>
            </a:r>
            <a:r>
              <a:rPr lang="it-IT" sz="2800" dirty="0" smtClean="0"/>
              <a:t>)  </a:t>
            </a:r>
            <a:r>
              <a:rPr lang="it-IT" sz="2800" dirty="0" err="1" smtClean="0"/>
              <a:t>versions</a:t>
            </a:r>
            <a:endParaRPr lang="it-IT" sz="2800" dirty="0" smtClean="0"/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r>
              <a:rPr lang="it-IT" sz="2800" dirty="0" err="1" smtClean="0"/>
              <a:t>Different</a:t>
            </a:r>
            <a:r>
              <a:rPr lang="it-IT" sz="2800" dirty="0" smtClean="0"/>
              <a:t> </a:t>
            </a:r>
            <a:r>
              <a:rPr lang="it-IT" sz="2800" dirty="0" err="1" smtClean="0"/>
              <a:t>learning</a:t>
            </a:r>
            <a:r>
              <a:rPr lang="it-IT" sz="2800" dirty="0" smtClean="0"/>
              <a:t> </a:t>
            </a:r>
            <a:r>
              <a:rPr lang="it-IT" sz="2800" dirty="0" err="1" smtClean="0"/>
              <a:t>objectives</a:t>
            </a:r>
            <a:r>
              <a:rPr lang="it-IT" sz="2800" dirty="0" smtClean="0"/>
              <a:t> </a:t>
            </a:r>
            <a:r>
              <a:rPr lang="it-IT" sz="2800" dirty="0" err="1" smtClean="0"/>
              <a:t>require</a:t>
            </a:r>
            <a:r>
              <a:rPr lang="it-IT" sz="2800" dirty="0" smtClean="0"/>
              <a:t> </a:t>
            </a:r>
            <a:r>
              <a:rPr lang="it-IT" sz="2800" dirty="0" err="1" smtClean="0"/>
              <a:t>different</a:t>
            </a:r>
            <a:r>
              <a:rPr lang="it-IT" sz="2800" dirty="0" smtClean="0"/>
              <a:t> </a:t>
            </a:r>
            <a:r>
              <a:rPr lang="it-IT" sz="2800" dirty="0" err="1" smtClean="0"/>
              <a:t>choices</a:t>
            </a:r>
            <a:r>
              <a:rPr lang="it-IT" sz="2800" dirty="0" smtClean="0"/>
              <a:t> for the Li </a:t>
            </a:r>
            <a:r>
              <a:rPr lang="it-IT" sz="2800" dirty="0" err="1" smtClean="0"/>
              <a:t>levels</a:t>
            </a:r>
            <a:r>
              <a:rPr lang="it-IT" sz="2800" dirty="0" smtClean="0"/>
              <a:t>: GreatSPN </a:t>
            </a:r>
            <a:r>
              <a:rPr lang="it-IT" sz="2800" b="1" dirty="0" err="1" smtClean="0"/>
              <a:t>is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now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available</a:t>
            </a:r>
            <a:r>
              <a:rPr lang="it-IT" sz="2800" b="1" dirty="0" smtClean="0"/>
              <a:t> on </a:t>
            </a:r>
            <a:r>
              <a:rPr lang="it-IT" sz="2800" b="1" dirty="0" err="1" smtClean="0"/>
              <a:t>Github</a:t>
            </a:r>
            <a:r>
              <a:rPr lang="it-IT" sz="2800" dirty="0" smtClean="0"/>
              <a:t>, and </a:t>
            </a:r>
            <a:r>
              <a:rPr lang="it-IT" sz="2800" dirty="0" err="1" smtClean="0"/>
              <a:t>it</a:t>
            </a:r>
            <a:r>
              <a:rPr lang="it-IT" sz="2800" dirty="0" smtClean="0"/>
              <a:t> </a:t>
            </a:r>
            <a:r>
              <a:rPr lang="it-IT" sz="2800" dirty="0" err="1" smtClean="0"/>
              <a:t>is</a:t>
            </a:r>
            <a:r>
              <a:rPr lang="it-IT" sz="2800" dirty="0" smtClean="0"/>
              <a:t> </a:t>
            </a:r>
            <a:r>
              <a:rPr lang="it-IT" sz="2800" dirty="0" err="1" smtClean="0"/>
              <a:t>therefore</a:t>
            </a:r>
            <a:r>
              <a:rPr lang="it-IT" sz="2800" dirty="0" smtClean="0"/>
              <a:t> </a:t>
            </a:r>
            <a:r>
              <a:rPr lang="it-IT" sz="2800" dirty="0" err="1" smtClean="0"/>
              <a:t>easier</a:t>
            </a:r>
            <a:r>
              <a:rPr lang="it-IT" sz="2800" dirty="0" smtClean="0"/>
              <a:t> to </a:t>
            </a:r>
            <a:r>
              <a:rPr lang="it-IT" sz="2800" dirty="0" err="1" smtClean="0"/>
              <a:t>personalize</a:t>
            </a:r>
            <a:r>
              <a:rPr lang="it-IT" sz="2800" dirty="0" smtClean="0"/>
              <a:t> </a:t>
            </a:r>
            <a:r>
              <a:rPr lang="it-IT" sz="2800" dirty="0" err="1" smtClean="0"/>
              <a:t>it</a:t>
            </a:r>
            <a:endParaRPr lang="it-IT" sz="2800" dirty="0" smtClean="0"/>
          </a:p>
          <a:p>
            <a:pPr marL="0" indent="0">
              <a:buNone/>
            </a:pP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27504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6304" y="350520"/>
            <a:ext cx="8851392" cy="990600"/>
          </a:xfrm>
        </p:spPr>
        <p:txBody>
          <a:bodyPr>
            <a:noAutofit/>
          </a:bodyPr>
          <a:lstStyle/>
          <a:p>
            <a:r>
              <a:rPr lang="en-US" dirty="0" smtClean="0"/>
              <a:t>Consequences (after having discussed the student’s’ projects)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0104" y="1341120"/>
            <a:ext cx="9162796" cy="5836920"/>
          </a:xfrm>
        </p:spPr>
        <p:txBody>
          <a:bodyPr/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it-IT" sz="2800" b="1" dirty="0" smtClean="0"/>
              <a:t>A1</a:t>
            </a:r>
            <a:r>
              <a:rPr lang="it-IT" sz="2800" b="1" dirty="0" smtClean="0"/>
              <a:t>.</a:t>
            </a:r>
            <a:r>
              <a:rPr lang="it-IT" sz="2800" dirty="0" smtClean="0"/>
              <a:t>  </a:t>
            </a:r>
            <a:r>
              <a:rPr lang="it-IT" sz="2800" dirty="0" err="1" smtClean="0"/>
              <a:t>Only</a:t>
            </a:r>
            <a:r>
              <a:rPr lang="it-IT" sz="2800" dirty="0" smtClean="0"/>
              <a:t> </a:t>
            </a:r>
            <a:r>
              <a:rPr lang="it-IT" sz="2800" dirty="0" err="1" smtClean="0"/>
              <a:t>push</a:t>
            </a:r>
            <a:r>
              <a:rPr lang="it-IT" sz="2800" dirty="0" smtClean="0"/>
              <a:t> </a:t>
            </a:r>
            <a:r>
              <a:rPr lang="it-IT" sz="2800" dirty="0" err="1" smtClean="0"/>
              <a:t>buttom</a:t>
            </a:r>
            <a:r>
              <a:rPr lang="it-IT" sz="2800" dirty="0" smtClean="0"/>
              <a:t> </a:t>
            </a:r>
            <a:r>
              <a:rPr lang="it-IT" sz="2800" dirty="0" smtClean="0"/>
              <a:t>--- </a:t>
            </a:r>
            <a:r>
              <a:rPr lang="it-IT" sz="2800" i="1" dirty="0" err="1" smtClean="0"/>
              <a:t>Most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used</a:t>
            </a:r>
            <a:endParaRPr lang="it-IT" i="1" dirty="0" smtClean="0"/>
          </a:p>
          <a:p>
            <a:pPr marL="0" indent="0">
              <a:buNone/>
            </a:pPr>
            <a:r>
              <a:rPr lang="it-IT" sz="2800" b="1" dirty="0" smtClean="0"/>
              <a:t>A2. </a:t>
            </a:r>
            <a:r>
              <a:rPr lang="it-IT" sz="2800" dirty="0" err="1" smtClean="0"/>
              <a:t>Interactions</a:t>
            </a:r>
            <a:r>
              <a:rPr lang="it-IT" sz="2800" dirty="0" smtClean="0"/>
              <a:t> in </a:t>
            </a:r>
            <a:r>
              <a:rPr lang="it-IT" sz="2800" dirty="0" err="1" smtClean="0"/>
              <a:t>simplified</a:t>
            </a:r>
            <a:r>
              <a:rPr lang="it-IT" sz="2800" dirty="0" smtClean="0"/>
              <a:t> </a:t>
            </a:r>
            <a:r>
              <a:rPr lang="it-IT" dirty="0" smtClean="0"/>
              <a:t>--- </a:t>
            </a:r>
            <a:r>
              <a:rPr lang="it-IT" i="1" dirty="0" err="1" smtClean="0"/>
              <a:t>Used</a:t>
            </a:r>
            <a:r>
              <a:rPr lang="it-IT" i="1" dirty="0" smtClean="0"/>
              <a:t> </a:t>
            </a:r>
            <a:r>
              <a:rPr lang="it-IT" i="1" dirty="0" err="1" smtClean="0"/>
              <a:t>if</a:t>
            </a:r>
            <a:r>
              <a:rPr lang="it-IT" i="1" dirty="0" smtClean="0"/>
              <a:t> </a:t>
            </a:r>
            <a:r>
              <a:rPr lang="it-IT" i="1" dirty="0" err="1" smtClean="0"/>
              <a:t>strictly</a:t>
            </a:r>
            <a:r>
              <a:rPr lang="it-IT" i="1" dirty="0" smtClean="0"/>
              <a:t> </a:t>
            </a:r>
            <a:r>
              <a:rPr lang="it-IT" i="1" dirty="0" err="1" smtClean="0"/>
              <a:t>necessary</a:t>
            </a:r>
            <a:r>
              <a:rPr lang="it-IT" i="1" dirty="0" smtClean="0"/>
              <a:t> </a:t>
            </a:r>
            <a:r>
              <a:rPr lang="it-IT" dirty="0" smtClean="0"/>
              <a:t>(</a:t>
            </a:r>
            <a:r>
              <a:rPr lang="it-IT" dirty="0" err="1" smtClean="0"/>
              <a:t>explicit</a:t>
            </a:r>
            <a:r>
              <a:rPr lang="it-IT" dirty="0" smtClean="0"/>
              <a:t> </a:t>
            </a:r>
            <a:r>
              <a:rPr lang="it-IT" dirty="0" err="1" smtClean="0"/>
              <a:t>request</a:t>
            </a:r>
            <a:r>
              <a:rPr lang="it-IT" dirty="0" smtClean="0"/>
              <a:t> in the </a:t>
            </a:r>
            <a:r>
              <a:rPr lang="it-IT" dirty="0" err="1" smtClean="0"/>
              <a:t>project</a:t>
            </a:r>
            <a:r>
              <a:rPr lang="it-IT" dirty="0" smtClean="0"/>
              <a:t> </a:t>
            </a:r>
            <a:r>
              <a:rPr lang="it-IT" dirty="0" err="1" smtClean="0"/>
              <a:t>assignment</a:t>
            </a:r>
            <a:r>
              <a:rPr lang="it-IT" dirty="0" smtClean="0"/>
              <a:t>)</a:t>
            </a:r>
            <a:endParaRPr lang="it-IT" dirty="0" smtClean="0"/>
          </a:p>
          <a:p>
            <a:pPr marL="0" indent="0">
              <a:buNone/>
            </a:pPr>
            <a:r>
              <a:rPr lang="it-IT" sz="2800" b="1" dirty="0" smtClean="0"/>
              <a:t>A3. </a:t>
            </a:r>
            <a:r>
              <a:rPr lang="it-IT" sz="2800" dirty="0" smtClean="0"/>
              <a:t>Full set of </a:t>
            </a:r>
            <a:r>
              <a:rPr lang="it-IT" sz="2800" dirty="0" err="1" smtClean="0"/>
              <a:t>commands</a:t>
            </a:r>
            <a:r>
              <a:rPr lang="it-IT" sz="2800" dirty="0"/>
              <a:t> </a:t>
            </a:r>
            <a:r>
              <a:rPr lang="it-IT" sz="2800" dirty="0" smtClean="0"/>
              <a:t>and </a:t>
            </a:r>
            <a:r>
              <a:rPr lang="it-IT" sz="2800" dirty="0" err="1" smtClean="0"/>
              <a:t>solvers</a:t>
            </a:r>
            <a:r>
              <a:rPr lang="it-IT" sz="2800" dirty="0" smtClean="0"/>
              <a:t> ==&gt; </a:t>
            </a:r>
            <a:r>
              <a:rPr lang="it-IT" dirty="0" smtClean="0"/>
              <a:t>standard ``list of </a:t>
            </a:r>
            <a:r>
              <a:rPr lang="it-IT" dirty="0" err="1" smtClean="0"/>
              <a:t>measures</a:t>
            </a:r>
            <a:r>
              <a:rPr lang="it-IT" dirty="0" smtClean="0"/>
              <a:t>’’. --- </a:t>
            </a:r>
            <a:r>
              <a:rPr lang="it-IT" i="1" dirty="0" err="1" smtClean="0"/>
              <a:t>never</a:t>
            </a:r>
            <a:r>
              <a:rPr lang="it-IT" i="1" dirty="0" smtClean="0"/>
              <a:t> </a:t>
            </a:r>
            <a:r>
              <a:rPr lang="it-IT" i="1" dirty="0" err="1" smtClean="0"/>
              <a:t>used</a:t>
            </a:r>
            <a:endParaRPr lang="it-IT" i="1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b="1" dirty="0" err="1" smtClean="0"/>
              <a:t>Lesson</a:t>
            </a:r>
            <a:r>
              <a:rPr lang="it-IT" b="1" dirty="0" smtClean="0"/>
              <a:t> </a:t>
            </a:r>
            <a:r>
              <a:rPr lang="it-IT" b="1" dirty="0" err="1" smtClean="0"/>
              <a:t>learned</a:t>
            </a:r>
            <a:r>
              <a:rPr lang="it-IT" b="1" dirty="0" smtClean="0"/>
              <a:t>:</a:t>
            </a:r>
            <a:endParaRPr lang="it-IT" b="1" dirty="0" smtClean="0"/>
          </a:p>
          <a:p>
            <a:pPr marL="0" indent="0">
              <a:buNone/>
            </a:pPr>
            <a:r>
              <a:rPr lang="it-IT" sz="2800" dirty="0" smtClean="0"/>
              <a:t>….. </a:t>
            </a:r>
            <a:r>
              <a:rPr lang="it-IT" sz="2800" dirty="0" err="1" smtClean="0"/>
              <a:t>if</a:t>
            </a:r>
            <a:r>
              <a:rPr lang="it-IT" sz="2800" dirty="0" smtClean="0"/>
              <a:t> </a:t>
            </a:r>
            <a:r>
              <a:rPr lang="it-IT" sz="2800" dirty="0" err="1" smtClean="0"/>
              <a:t>you</a:t>
            </a:r>
            <a:r>
              <a:rPr lang="it-IT" sz="2800" dirty="0" smtClean="0"/>
              <a:t> do </a:t>
            </a:r>
            <a:r>
              <a:rPr lang="it-IT" sz="2800" dirty="0" err="1" smtClean="0"/>
              <a:t>not</a:t>
            </a:r>
            <a:r>
              <a:rPr lang="it-IT" sz="2800" dirty="0" smtClean="0"/>
              <a:t> </a:t>
            </a:r>
            <a:r>
              <a:rPr lang="it-IT" sz="2800" dirty="0" err="1" smtClean="0"/>
              <a:t>see</a:t>
            </a:r>
            <a:r>
              <a:rPr lang="it-IT" sz="2800" dirty="0" smtClean="0"/>
              <a:t> </a:t>
            </a:r>
            <a:r>
              <a:rPr lang="it-IT" sz="2800" dirty="0" err="1" smtClean="0"/>
              <a:t>something</a:t>
            </a:r>
            <a:r>
              <a:rPr lang="it-IT" sz="2800" dirty="0" smtClean="0"/>
              <a:t> </a:t>
            </a:r>
            <a:r>
              <a:rPr lang="it-IT" sz="2800" dirty="0" err="1" smtClean="0"/>
              <a:t>you</a:t>
            </a:r>
            <a:r>
              <a:rPr lang="it-IT" sz="2800" dirty="0" smtClean="0"/>
              <a:t> do </a:t>
            </a:r>
            <a:r>
              <a:rPr lang="it-IT" sz="2800" dirty="0" err="1" smtClean="0"/>
              <a:t>not</a:t>
            </a:r>
            <a:r>
              <a:rPr lang="it-IT" sz="2800" dirty="0" smtClean="0"/>
              <a:t> </a:t>
            </a:r>
            <a:r>
              <a:rPr lang="it-IT" sz="2800" dirty="0" err="1" smtClean="0"/>
              <a:t>know</a:t>
            </a:r>
            <a:r>
              <a:rPr lang="it-IT" sz="2800" dirty="0" smtClean="0"/>
              <a:t> </a:t>
            </a:r>
            <a:r>
              <a:rPr lang="it-IT" sz="2800" dirty="0" err="1" smtClean="0"/>
              <a:t>it</a:t>
            </a:r>
            <a:r>
              <a:rPr lang="it-IT" sz="2800" dirty="0" smtClean="0"/>
              <a:t> </a:t>
            </a:r>
            <a:r>
              <a:rPr lang="it-IT" sz="2800" dirty="0" err="1" smtClean="0"/>
              <a:t>exists</a:t>
            </a:r>
            <a:r>
              <a:rPr lang="it-IT" sz="2800" dirty="0" smtClean="0"/>
              <a:t>…. 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	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1037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6304" y="350520"/>
            <a:ext cx="8851392" cy="990600"/>
          </a:xfrm>
        </p:spPr>
        <p:txBody>
          <a:bodyPr>
            <a:noAutofit/>
          </a:bodyPr>
          <a:lstStyle/>
          <a:p>
            <a:r>
              <a:rPr lang="it-IT" dirty="0" err="1"/>
              <a:t>Planned</a:t>
            </a:r>
            <a:r>
              <a:rPr lang="it-IT" dirty="0"/>
              <a:t> </a:t>
            </a:r>
            <a:r>
              <a:rPr lang="it-IT" dirty="0" err="1"/>
              <a:t>improvements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6304" y="1173480"/>
            <a:ext cx="8375396" cy="3093720"/>
          </a:xfrm>
        </p:spPr>
        <p:txBody>
          <a:bodyPr/>
          <a:lstStyle/>
          <a:p>
            <a:r>
              <a:rPr lang="it-IT" sz="2800" dirty="0" smtClean="0"/>
              <a:t>new solver for P-</a:t>
            </a:r>
            <a:r>
              <a:rPr lang="it-IT" sz="2800" dirty="0" err="1" smtClean="0"/>
              <a:t>flows</a:t>
            </a:r>
            <a:r>
              <a:rPr lang="it-IT" sz="2800" dirty="0" smtClean="0"/>
              <a:t> and </a:t>
            </a:r>
            <a:r>
              <a:rPr lang="it-IT" sz="2800" dirty="0" err="1" smtClean="0"/>
              <a:t>inequalities</a:t>
            </a:r>
            <a:endParaRPr lang="it-IT" sz="2800" dirty="0" smtClean="0"/>
          </a:p>
          <a:p>
            <a:r>
              <a:rPr lang="it-IT" sz="2800" dirty="0" err="1" smtClean="0"/>
              <a:t>make</a:t>
            </a:r>
            <a:r>
              <a:rPr lang="it-IT" sz="2800" dirty="0" smtClean="0"/>
              <a:t> </a:t>
            </a:r>
            <a:r>
              <a:rPr lang="it-IT" sz="2800" dirty="0" smtClean="0"/>
              <a:t>a </a:t>
            </a:r>
            <a:r>
              <a:rPr lang="it-IT" sz="2800" dirty="0" err="1" smtClean="0"/>
              <a:t>number</a:t>
            </a:r>
            <a:r>
              <a:rPr lang="it-IT" sz="2800" dirty="0" smtClean="0"/>
              <a:t> of </a:t>
            </a:r>
            <a:r>
              <a:rPr lang="it-IT" sz="2800" dirty="0" err="1" smtClean="0"/>
              <a:t>analysis</a:t>
            </a:r>
            <a:r>
              <a:rPr lang="it-IT" sz="2800" dirty="0" smtClean="0"/>
              <a:t> </a:t>
            </a:r>
            <a:r>
              <a:rPr lang="it-IT" sz="2800" dirty="0" err="1" smtClean="0"/>
              <a:t>tools</a:t>
            </a:r>
            <a:r>
              <a:rPr lang="it-IT" sz="2800" dirty="0" smtClean="0"/>
              <a:t> </a:t>
            </a:r>
            <a:r>
              <a:rPr lang="it-IT" sz="2800" dirty="0" err="1" smtClean="0"/>
              <a:t>available</a:t>
            </a:r>
            <a:r>
              <a:rPr lang="it-IT" sz="2800" dirty="0" smtClean="0"/>
              <a:t> </a:t>
            </a:r>
            <a:r>
              <a:rPr lang="it-IT" sz="2800" dirty="0" err="1" smtClean="0"/>
              <a:t>again</a:t>
            </a:r>
            <a:r>
              <a:rPr lang="it-IT" sz="2800" dirty="0" smtClean="0"/>
              <a:t>, or </a:t>
            </a:r>
            <a:r>
              <a:rPr lang="it-IT" sz="2800" dirty="0" err="1" smtClean="0"/>
              <a:t>available</a:t>
            </a:r>
            <a:r>
              <a:rPr lang="it-IT" sz="2800" dirty="0" smtClean="0"/>
              <a:t> </a:t>
            </a:r>
            <a:r>
              <a:rPr lang="it-IT" sz="2800" dirty="0" err="1" smtClean="0"/>
              <a:t>at</a:t>
            </a:r>
            <a:r>
              <a:rPr lang="it-IT" sz="2800" dirty="0" smtClean="0"/>
              <a:t> a </a:t>
            </a:r>
            <a:r>
              <a:rPr lang="it-IT" sz="2800" dirty="0" err="1" smtClean="0"/>
              <a:t>lower</a:t>
            </a:r>
            <a:r>
              <a:rPr lang="it-IT" sz="2800" dirty="0" smtClean="0"/>
              <a:t> </a:t>
            </a:r>
            <a:r>
              <a:rPr lang="it-IT" sz="2800" dirty="0" err="1" smtClean="0"/>
              <a:t>architectural</a:t>
            </a:r>
            <a:r>
              <a:rPr lang="it-IT" sz="2800" dirty="0" smtClean="0"/>
              <a:t> </a:t>
            </a:r>
            <a:r>
              <a:rPr lang="it-IT" sz="2800" dirty="0" err="1" smtClean="0"/>
              <a:t>level</a:t>
            </a:r>
            <a:r>
              <a:rPr lang="it-IT" sz="2800" dirty="0" smtClean="0"/>
              <a:t> (</a:t>
            </a:r>
            <a:r>
              <a:rPr lang="it-IT" sz="2800" dirty="0" err="1" smtClean="0"/>
              <a:t>sensible</a:t>
            </a:r>
            <a:r>
              <a:rPr lang="it-IT" sz="2800" dirty="0" smtClean="0"/>
              <a:t> </a:t>
            </a:r>
            <a:r>
              <a:rPr lang="it-IT" sz="2800" dirty="0" err="1" smtClean="0"/>
              <a:t>choice</a:t>
            </a:r>
            <a:r>
              <a:rPr lang="it-IT" sz="2800" dirty="0" smtClean="0"/>
              <a:t>)</a:t>
            </a:r>
          </a:p>
          <a:p>
            <a:r>
              <a:rPr lang="it-IT" sz="2800" dirty="0" err="1" smtClean="0"/>
              <a:t>find</a:t>
            </a:r>
            <a:r>
              <a:rPr lang="it-IT" sz="2800" dirty="0" smtClean="0"/>
              <a:t> an easy way to </a:t>
            </a:r>
            <a:r>
              <a:rPr lang="it-IT" sz="2800" dirty="0" err="1" smtClean="0"/>
              <a:t>make</a:t>
            </a:r>
            <a:r>
              <a:rPr lang="it-IT" sz="2800" dirty="0" smtClean="0"/>
              <a:t> the </a:t>
            </a:r>
            <a:r>
              <a:rPr lang="it-IT" sz="2800" dirty="0" err="1" smtClean="0"/>
              <a:t>stochastic</a:t>
            </a:r>
            <a:r>
              <a:rPr lang="it-IT" sz="2800" dirty="0" smtClean="0"/>
              <a:t> </a:t>
            </a:r>
            <a:r>
              <a:rPr lang="it-IT" sz="2800" dirty="0" err="1" smtClean="0"/>
              <a:t>logic</a:t>
            </a:r>
            <a:r>
              <a:rPr lang="it-IT" sz="2800" dirty="0" smtClean="0"/>
              <a:t> CSL</a:t>
            </a:r>
            <a:r>
              <a:rPr lang="it-IT" sz="2800" normalizeH="1" baseline="14000" dirty="0" smtClean="0"/>
              <a:t>TA</a:t>
            </a:r>
            <a:r>
              <a:rPr lang="it-IT" sz="2800" dirty="0" smtClean="0"/>
              <a:t> easy to </a:t>
            </a:r>
            <a:r>
              <a:rPr lang="it-IT" sz="2800" dirty="0" err="1" smtClean="0"/>
              <a:t>understand</a:t>
            </a:r>
            <a:r>
              <a:rPr lang="it-IT" sz="2800" dirty="0" smtClean="0"/>
              <a:t> and </a:t>
            </a:r>
            <a:r>
              <a:rPr lang="it-IT" sz="2800" dirty="0" err="1" smtClean="0"/>
              <a:t>its</a:t>
            </a:r>
            <a:r>
              <a:rPr lang="it-IT" sz="2800" dirty="0" smtClean="0"/>
              <a:t> model-</a:t>
            </a:r>
            <a:r>
              <a:rPr lang="it-IT" sz="2800" dirty="0" err="1" smtClean="0"/>
              <a:t>checker</a:t>
            </a:r>
            <a:r>
              <a:rPr lang="it-IT" sz="2800" dirty="0" smtClean="0"/>
              <a:t> easy to </a:t>
            </a:r>
            <a:r>
              <a:rPr lang="it-IT" sz="2800" dirty="0" smtClean="0"/>
              <a:t>use</a:t>
            </a:r>
          </a:p>
          <a:p>
            <a:r>
              <a:rPr lang="it-IT" sz="2800" dirty="0" err="1" smtClean="0"/>
              <a:t>move</a:t>
            </a:r>
            <a:r>
              <a:rPr lang="it-IT" sz="2800" dirty="0" smtClean="0"/>
              <a:t> to containers for the </a:t>
            </a:r>
            <a:r>
              <a:rPr lang="it-IT" sz="2800" dirty="0" err="1" smtClean="0"/>
              <a:t>solvers</a:t>
            </a:r>
            <a:r>
              <a:rPr lang="it-IT" sz="2800" dirty="0" smtClean="0"/>
              <a:t>. </a:t>
            </a:r>
            <a:r>
              <a:rPr lang="it-IT" sz="2800" dirty="0" err="1" smtClean="0"/>
              <a:t>Currently</a:t>
            </a:r>
            <a:r>
              <a:rPr lang="it-IT" sz="2800" dirty="0" smtClean="0"/>
              <a:t> </a:t>
            </a:r>
            <a:r>
              <a:rPr lang="it-IT" sz="2800" dirty="0" err="1" smtClean="0"/>
              <a:t>we</a:t>
            </a:r>
            <a:r>
              <a:rPr lang="it-IT" sz="2800" dirty="0" smtClean="0"/>
              <a:t> use a </a:t>
            </a:r>
            <a:r>
              <a:rPr lang="it-IT" sz="2800" dirty="0" err="1" smtClean="0"/>
              <a:t>virtual</a:t>
            </a:r>
            <a:r>
              <a:rPr lang="it-IT" sz="2800" dirty="0" smtClean="0"/>
              <a:t> machine for </a:t>
            </a:r>
            <a:r>
              <a:rPr lang="it-IT" sz="2800" dirty="0" err="1" smtClean="0"/>
              <a:t>distribution</a:t>
            </a:r>
            <a:r>
              <a:rPr lang="it-IT" sz="2800" dirty="0" smtClean="0"/>
              <a:t> to non-</a:t>
            </a:r>
            <a:r>
              <a:rPr lang="it-IT" sz="2800" dirty="0" err="1" smtClean="0"/>
              <a:t>linux</a:t>
            </a:r>
            <a:r>
              <a:rPr lang="it-IT" sz="2800" dirty="0" smtClean="0"/>
              <a:t> </a:t>
            </a:r>
            <a:r>
              <a:rPr lang="it-IT" sz="2800" dirty="0" err="1" smtClean="0"/>
              <a:t>environment</a:t>
            </a:r>
            <a:r>
              <a:rPr lang="it-IT" sz="2800" dirty="0" smtClean="0"/>
              <a:t> (and </a:t>
            </a:r>
            <a:r>
              <a:rPr lang="it-IT" sz="2800" dirty="0" err="1" smtClean="0"/>
              <a:t>linux</a:t>
            </a:r>
            <a:r>
              <a:rPr lang="it-IT" sz="2800" dirty="0" smtClean="0"/>
              <a:t> </a:t>
            </a:r>
            <a:r>
              <a:rPr lang="it-IT" sz="2800" dirty="0" err="1" smtClean="0"/>
              <a:t>as</a:t>
            </a:r>
            <a:r>
              <a:rPr lang="it-IT" sz="2800" dirty="0" smtClean="0"/>
              <a:t> </a:t>
            </a:r>
            <a:r>
              <a:rPr lang="it-IT" sz="2800" dirty="0" err="1" smtClean="0"/>
              <a:t>well</a:t>
            </a:r>
            <a:r>
              <a:rPr lang="it-IT" sz="2800" dirty="0" smtClean="0"/>
              <a:t>!)</a:t>
            </a:r>
            <a:endParaRPr lang="it-IT" sz="2800" dirty="0"/>
          </a:p>
          <a:p>
            <a:endParaRPr lang="it-IT" sz="2800" dirty="0" smtClean="0"/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89296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14363" y="3424238"/>
            <a:ext cx="8375650" cy="10779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Elvio G.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Amparore and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Susanna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Donatelli</a:t>
            </a:r>
            <a:endParaRPr lang="en-US" b="1" baseline="30000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i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Università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degli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Studi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 di Torino,  Italy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>
              <a:ea typeface="+mn-ea"/>
              <a:cs typeface="+mn-cs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93401" y="1096232"/>
            <a:ext cx="85868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400" b="1" dirty="0">
                <a:solidFill>
                  <a:schemeClr val="tx2"/>
                </a:solidFill>
              </a:rPr>
              <a:t>The Petri net </a:t>
            </a:r>
            <a:r>
              <a:rPr lang="it-IT" sz="4400" b="1" dirty="0" err="1">
                <a:solidFill>
                  <a:schemeClr val="tx2"/>
                </a:solidFill>
              </a:rPr>
              <a:t>tool</a:t>
            </a:r>
            <a:r>
              <a:rPr lang="it-IT" sz="4400" b="1" dirty="0">
                <a:solidFill>
                  <a:schemeClr val="tx2"/>
                </a:solidFill>
              </a:rPr>
              <a:t> GreatSPN and </a:t>
            </a:r>
            <a:r>
              <a:rPr lang="it-IT" sz="4400" b="1" dirty="0" err="1">
                <a:solidFill>
                  <a:schemeClr val="tx2"/>
                </a:solidFill>
              </a:rPr>
              <a:t>recent</a:t>
            </a:r>
            <a:r>
              <a:rPr lang="it-IT" sz="4400" b="1" dirty="0">
                <a:solidFill>
                  <a:schemeClr val="tx2"/>
                </a:solidFill>
              </a:rPr>
              <a:t> </a:t>
            </a:r>
            <a:r>
              <a:rPr lang="it-IT" sz="4400" b="1" dirty="0" err="1">
                <a:solidFill>
                  <a:schemeClr val="tx2"/>
                </a:solidFill>
              </a:rPr>
              <a:t>advancement</a:t>
            </a:r>
            <a:r>
              <a:rPr lang="it-IT" sz="4400" b="1" dirty="0">
                <a:solidFill>
                  <a:schemeClr val="tx2"/>
                </a:solidFill>
              </a:rPr>
              <a:t> in DD </a:t>
            </a:r>
            <a:r>
              <a:rPr lang="it-IT" sz="4400" b="1" dirty="0" err="1">
                <a:solidFill>
                  <a:schemeClr val="tx2"/>
                </a:solidFill>
              </a:rPr>
              <a:t>variable</a:t>
            </a:r>
            <a:r>
              <a:rPr lang="it-IT" sz="4400" b="1" dirty="0">
                <a:solidFill>
                  <a:schemeClr val="tx2"/>
                </a:solidFill>
              </a:rPr>
              <a:t> </a:t>
            </a:r>
            <a:r>
              <a:rPr lang="it-IT" sz="4400" b="1" dirty="0" err="1">
                <a:solidFill>
                  <a:schemeClr val="tx2"/>
                </a:solidFill>
              </a:rPr>
              <a:t>ordering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929673" y="5624565"/>
            <a:ext cx="70166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m</a:t>
            </a:r>
            <a:r>
              <a:rPr lang="en-US" sz="4400" b="1" dirty="0" smtClean="0"/>
              <a:t>erci de </a:t>
            </a:r>
            <a:r>
              <a:rPr lang="en-US" sz="4400" b="1" dirty="0" err="1" smtClean="0"/>
              <a:t>votre</a:t>
            </a:r>
            <a:r>
              <a:rPr lang="en-US" sz="4400" b="1" dirty="0" smtClean="0"/>
              <a:t> attention….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75477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Two main topics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ea typeface="+mn-ea"/>
                <a:cs typeface="+mn-cs"/>
              </a:rPr>
              <a:t>How to take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ea typeface="+mn-ea"/>
                <a:cs typeface="+mn-cs"/>
              </a:rPr>
              <a:t>a tool </a:t>
            </a:r>
            <a:r>
              <a:rPr lang="en-US" sz="2800" i="1" dirty="0" smtClean="0">
                <a:solidFill>
                  <a:schemeClr val="bg1">
                    <a:lumMod val="75000"/>
                  </a:schemeClr>
                </a:solidFill>
                <a:ea typeface="+mn-ea"/>
                <a:cs typeface="+mn-cs"/>
              </a:rPr>
              <a:t>suitable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ea typeface="+mn-ea"/>
                <a:cs typeface="+mn-cs"/>
              </a:rPr>
              <a:t> for research and make it effective for teaching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>
              <a:ea typeface="+mn-ea"/>
              <a:cs typeface="+mn-cs"/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ea typeface="+mn-ea"/>
                <a:cs typeface="+mn-cs"/>
              </a:rPr>
              <a:t>How to take a tool that is now presumably </a:t>
            </a:r>
            <a:r>
              <a:rPr lang="en-US" sz="2800" i="1" dirty="0" smtClean="0">
                <a:ea typeface="+mn-ea"/>
                <a:cs typeface="+mn-cs"/>
              </a:rPr>
              <a:t>suitable</a:t>
            </a:r>
            <a:r>
              <a:rPr lang="en-US" sz="2800" dirty="0" smtClean="0">
                <a:ea typeface="+mn-ea"/>
                <a:cs typeface="+mn-cs"/>
              </a:rPr>
              <a:t> for teaching and making it to compete in the model-checking context  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2800" dirty="0">
              <a:ea typeface="+mn-ea"/>
              <a:cs typeface="+mn-cs"/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2800" dirty="0" smtClean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it-IT" sz="2800" dirty="0" smtClean="0">
                <a:ea typeface="+mn-ea"/>
                <a:cs typeface="+mn-cs"/>
              </a:rPr>
              <a:t>Joint work with Amparore, Ciardo, </a:t>
            </a:r>
            <a:r>
              <a:rPr lang="it-IT" sz="2800" dirty="0" err="1" smtClean="0">
                <a:ea typeface="+mn-ea"/>
                <a:cs typeface="+mn-cs"/>
              </a:rPr>
              <a:t>Miner</a:t>
            </a:r>
            <a:r>
              <a:rPr lang="it-IT" sz="2800" dirty="0" smtClean="0">
                <a:ea typeface="+mn-ea"/>
                <a:cs typeface="+mn-cs"/>
              </a:rPr>
              <a:t>. </a:t>
            </a:r>
            <a:endParaRPr lang="en-US" sz="280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8514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Petri nets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000" smtClean="0"/>
              <a:t>Bipartite directed graph with: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b="1" smtClean="0"/>
              <a:t>P</a:t>
            </a:r>
            <a:r>
              <a:rPr lang="en-US" altLang="en-US" sz="2600" smtClean="0"/>
              <a:t> = set of places (system state)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b="1" smtClean="0"/>
              <a:t>T</a:t>
            </a:r>
            <a:r>
              <a:rPr lang="en-US" altLang="en-US" sz="2600" smtClean="0"/>
              <a:t> = set of transitions (system evolution)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b="1" smtClean="0"/>
              <a:t>I</a:t>
            </a:r>
            <a:r>
              <a:rPr lang="en-US" altLang="en-US" sz="2600" baseline="30000" smtClean="0"/>
              <a:t>+</a:t>
            </a:r>
            <a:r>
              <a:rPr lang="en-US" altLang="en-US" sz="2600" smtClean="0"/>
              <a:t> ⊆ </a:t>
            </a:r>
            <a:r>
              <a:rPr lang="en-US" altLang="en-US" sz="2600" b="1" smtClean="0"/>
              <a:t>T</a:t>
            </a:r>
            <a:r>
              <a:rPr lang="en-US" altLang="en-US" sz="2600" smtClean="0"/>
              <a:t>×</a:t>
            </a:r>
            <a:r>
              <a:rPr lang="en-US" altLang="en-US" sz="2600" b="1" smtClean="0"/>
              <a:t>P </a:t>
            </a:r>
            <a:r>
              <a:rPr lang="en-US" altLang="en-US" sz="2600" smtClean="0"/>
              <a:t>= input arcs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b="1" smtClean="0"/>
              <a:t>I</a:t>
            </a:r>
            <a:r>
              <a:rPr lang="en-US" altLang="en-US" sz="2600" baseline="30000" smtClean="0"/>
              <a:t>-</a:t>
            </a:r>
            <a:r>
              <a:rPr lang="en-US" altLang="en-US" sz="2600" smtClean="0"/>
              <a:t>  ⊆ </a:t>
            </a:r>
            <a:r>
              <a:rPr lang="en-US" altLang="en-US" sz="2600" b="1" smtClean="0"/>
              <a:t>P</a:t>
            </a:r>
            <a:r>
              <a:rPr lang="en-US" altLang="en-US" sz="2600" smtClean="0"/>
              <a:t>×</a:t>
            </a:r>
            <a:r>
              <a:rPr lang="en-US" altLang="en-US" sz="2600" b="1" smtClean="0"/>
              <a:t>T </a:t>
            </a:r>
            <a:r>
              <a:rPr lang="en-US" altLang="en-US" sz="2600" smtClean="0"/>
              <a:t>= output arcs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b="1" smtClean="0"/>
              <a:t>m</a:t>
            </a:r>
            <a:r>
              <a:rPr lang="en-US" altLang="en-US" sz="2600" baseline="-25000" smtClean="0"/>
              <a:t>0</a:t>
            </a:r>
            <a:r>
              <a:rPr lang="en-US" altLang="en-US" sz="2600" smtClean="0"/>
              <a:t> = initial marking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smtClean="0">
                <a:solidFill>
                  <a:schemeClr val="tx2"/>
                </a:solidFill>
              </a:rPr>
              <a:t>State space analysis</a:t>
            </a:r>
            <a:r>
              <a:rPr lang="en-US" altLang="en-US" sz="3000" smtClean="0"/>
              <a:t>: enumerate all the </a:t>
            </a:r>
            <a:br>
              <a:rPr lang="en-US" altLang="en-US" sz="3000" smtClean="0"/>
            </a:br>
            <a:r>
              <a:rPr lang="en-US" altLang="en-US" sz="3000" smtClean="0"/>
              <a:t>markings reachable from </a:t>
            </a:r>
            <a:r>
              <a:rPr lang="en-US" altLang="en-US" sz="3000" b="1" smtClean="0"/>
              <a:t>m</a:t>
            </a:r>
            <a:r>
              <a:rPr lang="en-US" altLang="en-US" sz="3000" baseline="-25000" smtClean="0"/>
              <a:t>0</a:t>
            </a:r>
            <a:r>
              <a:rPr lang="en-US" altLang="en-US" sz="300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b="1" smtClean="0"/>
              <a:t>C = I</a:t>
            </a:r>
            <a:r>
              <a:rPr lang="en-US" altLang="en-US" sz="3000" baseline="30000" smtClean="0"/>
              <a:t>+ </a:t>
            </a:r>
            <a:r>
              <a:rPr lang="en-US" altLang="en-US" sz="3000" smtClean="0"/>
              <a:t>+ </a:t>
            </a:r>
            <a:r>
              <a:rPr lang="en-US" altLang="en-US" sz="3000" b="1" smtClean="0"/>
              <a:t>I</a:t>
            </a:r>
            <a:r>
              <a:rPr lang="en-US" altLang="en-US" sz="3000" baseline="30000" smtClean="0"/>
              <a:t>-</a:t>
            </a:r>
            <a:r>
              <a:rPr lang="en-US" altLang="en-US" sz="3000" smtClean="0"/>
              <a:t>  is the </a:t>
            </a:r>
            <a:r>
              <a:rPr lang="en-US" altLang="en-US" sz="3000" b="1" smtClean="0"/>
              <a:t>incidence matrix.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smtClean="0"/>
              <a:t>Any vector </a:t>
            </a:r>
            <a:r>
              <a:rPr lang="en-US" altLang="en-US" sz="3000" i="1" smtClean="0"/>
              <a:t>x</a:t>
            </a:r>
            <a:r>
              <a:rPr lang="en-US" altLang="en-US" sz="3000" smtClean="0"/>
              <a:t> s.t.  </a:t>
            </a:r>
            <a:r>
              <a:rPr lang="en-US" altLang="en-US" sz="3000" i="1" smtClean="0"/>
              <a:t>x ∙ </a:t>
            </a:r>
            <a:r>
              <a:rPr lang="en-US" altLang="en-US" sz="3000" b="1" smtClean="0"/>
              <a:t>C </a:t>
            </a:r>
            <a:r>
              <a:rPr lang="en-US" altLang="en-US" sz="3000" smtClean="0"/>
              <a:t>= 0 is called a </a:t>
            </a:r>
            <a:r>
              <a:rPr lang="en-US" altLang="en-US" sz="3000" b="1" smtClean="0"/>
              <a:t>P-semiflow.</a:t>
            </a:r>
            <a:endParaRPr lang="en-US" altLang="en-US" sz="3000" smtClean="0"/>
          </a:p>
        </p:txBody>
      </p:sp>
    </p:spTree>
    <p:extLst>
      <p:ext uri="{BB962C8B-B14F-4D97-AF65-F5344CB8AC3E}">
        <p14:creationId xmlns:p14="http://schemas.microsoft.com/office/powerpoint/2010/main" val="2048960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magine 1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13" y="1520825"/>
            <a:ext cx="36068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Variable Orderings of DD for Petri nets</a:t>
            </a:r>
          </a:p>
        </p:txBody>
      </p:sp>
      <p:sp>
        <p:nvSpPr>
          <p:cNvPr id="10" name="CasellaDiTesto 9"/>
          <p:cNvSpPr txBox="1">
            <a:spLocks noChangeArrowheads="1"/>
          </p:cNvSpPr>
          <p:nvPr/>
        </p:nvSpPr>
        <p:spPr bwMode="auto">
          <a:xfrm>
            <a:off x="5986463" y="4129088"/>
            <a:ext cx="2428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800"/>
              <a:t>Decision Diagram</a:t>
            </a:r>
          </a:p>
          <a:p>
            <a:pPr algn="ctr" eaLnBrk="1" hangingPunct="1"/>
            <a:r>
              <a:rPr lang="en-US" altLang="en-US" sz="1800"/>
              <a:t>of the state space of </a:t>
            </a:r>
            <a:r>
              <a:rPr lang="en-US" altLang="en-US" sz="1800" i="1"/>
              <a:t>m</a:t>
            </a:r>
            <a:endParaRPr lang="en-US" altLang="en-US" sz="1800"/>
          </a:p>
          <a:p>
            <a:pPr algn="ctr" eaLnBrk="1" hangingPunct="1"/>
            <a:r>
              <a:rPr lang="en-US" altLang="en-US" sz="1800"/>
              <a:t>using the ordering </a:t>
            </a:r>
            <a:r>
              <a:rPr lang="en-US" altLang="en-US" sz="1800" i="1"/>
              <a:t>l</a:t>
            </a:r>
          </a:p>
        </p:txBody>
      </p:sp>
      <p:sp>
        <p:nvSpPr>
          <p:cNvPr id="11" name="Freccia destra 10"/>
          <p:cNvSpPr/>
          <p:nvPr/>
        </p:nvSpPr>
        <p:spPr>
          <a:xfrm>
            <a:off x="3107865" y="2630966"/>
            <a:ext cx="351895" cy="42797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Freccia destra 11"/>
          <p:cNvSpPr/>
          <p:nvPr/>
        </p:nvSpPr>
        <p:spPr>
          <a:xfrm>
            <a:off x="4835421" y="2630966"/>
            <a:ext cx="351895" cy="42797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6394" name="Gruppo 17"/>
          <p:cNvGrpSpPr>
            <a:grpSpLocks/>
          </p:cNvGrpSpPr>
          <p:nvPr/>
        </p:nvGrpSpPr>
        <p:grpSpPr bwMode="auto">
          <a:xfrm>
            <a:off x="142875" y="1919288"/>
            <a:ext cx="2965450" cy="2543175"/>
            <a:chOff x="454499" y="1676399"/>
            <a:chExt cx="2965155" cy="2543711"/>
          </a:xfrm>
        </p:grpSpPr>
        <p:sp>
          <p:nvSpPr>
            <p:cNvPr id="16398" name="CasellaDiTesto 6"/>
            <p:cNvSpPr txBox="1">
              <a:spLocks noChangeArrowheads="1"/>
            </p:cNvSpPr>
            <p:nvPr/>
          </p:nvSpPr>
          <p:spPr bwMode="auto">
            <a:xfrm>
              <a:off x="946010" y="3850778"/>
              <a:ext cx="20056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sz="1800"/>
                <a:t>Petri net model </a:t>
              </a:r>
              <a:r>
                <a:rPr lang="en-US" altLang="en-US" sz="1800" i="1"/>
                <a:t>m</a:t>
              </a:r>
              <a:endParaRPr lang="en-US" altLang="en-US" sz="1800"/>
            </a:p>
          </p:txBody>
        </p:sp>
        <p:pic>
          <p:nvPicPr>
            <p:cNvPr id="16399" name="Immagin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99" y="1676399"/>
              <a:ext cx="2965155" cy="2045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CasellaDiTesto 8"/>
          <p:cNvSpPr txBox="1"/>
          <p:nvPr/>
        </p:nvSpPr>
        <p:spPr>
          <a:xfrm>
            <a:off x="2890838" y="4121150"/>
            <a:ext cx="2671762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tx2"/>
                </a:solidFill>
                <a:latin typeface="+mn-lt"/>
                <a:ea typeface="+mn-ea"/>
              </a:rPr>
              <a:t>Variable Ordering </a:t>
            </a:r>
            <a:r>
              <a:rPr lang="en-US" b="1" i="1">
                <a:solidFill>
                  <a:schemeClr val="tx2"/>
                </a:solidFill>
                <a:latin typeface="+mn-lt"/>
                <a:ea typeface="+mn-ea"/>
              </a:rPr>
              <a:t>l</a:t>
            </a:r>
            <a:endParaRPr lang="en-US" b="1">
              <a:solidFill>
                <a:schemeClr val="tx2"/>
              </a:solidFill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+mn-lt"/>
                <a:ea typeface="+mn-ea"/>
              </a:rPr>
              <a:t>(assigns </a:t>
            </a:r>
            <a:r>
              <a:rPr lang="en-US">
                <a:solidFill>
                  <a:schemeClr val="accent3"/>
                </a:solidFill>
                <a:latin typeface="+mn-lt"/>
                <a:ea typeface="+mn-ea"/>
              </a:rPr>
              <a:t>places</a:t>
            </a:r>
            <a:r>
              <a:rPr lang="en-US">
                <a:latin typeface="+mn-lt"/>
                <a:ea typeface="+mn-ea"/>
              </a:rPr>
              <a:t> to </a:t>
            </a:r>
            <a:r>
              <a:rPr lang="en-US">
                <a:solidFill>
                  <a:schemeClr val="accent4"/>
                </a:solidFill>
                <a:latin typeface="+mn-lt"/>
                <a:ea typeface="+mn-ea"/>
              </a:rPr>
              <a:t>levels</a:t>
            </a:r>
            <a:r>
              <a:rPr lang="en-US">
                <a:latin typeface="+mn-lt"/>
                <a:ea typeface="+mn-ea"/>
              </a:rPr>
              <a:t>)</a:t>
            </a: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1520825"/>
            <a:ext cx="9906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Segnaposto contenuto 2"/>
          <p:cNvSpPr>
            <a:spLocks noGrp="1"/>
          </p:cNvSpPr>
          <p:nvPr>
            <p:ph idx="1"/>
          </p:nvPr>
        </p:nvSpPr>
        <p:spPr>
          <a:xfrm>
            <a:off x="457200" y="5110163"/>
            <a:ext cx="8229600" cy="925512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>
                <a:ea typeface="+mn-ea"/>
                <a:cs typeface="+mn-cs"/>
              </a:rPr>
              <a:t>The </a:t>
            </a:r>
            <a:r>
              <a:rPr lang="en-US">
                <a:solidFill>
                  <a:schemeClr val="tx2"/>
                </a:solidFill>
                <a:ea typeface="+mn-ea"/>
                <a:cs typeface="+mn-cs"/>
              </a:rPr>
              <a:t>variable ordering </a:t>
            </a:r>
            <a:r>
              <a:rPr lang="en-US" i="1">
                <a:solidFill>
                  <a:schemeClr val="tx2"/>
                </a:solidFill>
                <a:ea typeface="+mn-ea"/>
                <a:cs typeface="+mn-cs"/>
              </a:rPr>
              <a:t>l</a:t>
            </a:r>
            <a:r>
              <a:rPr lang="en-US">
                <a:solidFill>
                  <a:schemeClr val="tx2"/>
                </a:solidFill>
                <a:ea typeface="+mn-ea"/>
                <a:cs typeface="+mn-cs"/>
              </a:rPr>
              <a:t> </a:t>
            </a:r>
            <a:r>
              <a:rPr lang="en-US">
                <a:ea typeface="+mn-ea"/>
                <a:cs typeface="+mn-cs"/>
              </a:rPr>
              <a:t>is a linear mapping between the </a:t>
            </a:r>
            <a:r>
              <a:rPr lang="en-US" b="1">
                <a:solidFill>
                  <a:schemeClr val="accent3"/>
                </a:solidFill>
                <a:ea typeface="+mn-ea"/>
                <a:cs typeface="+mn-cs"/>
              </a:rPr>
              <a:t>state variables </a:t>
            </a:r>
            <a:r>
              <a:rPr lang="en-US">
                <a:ea typeface="+mn-ea"/>
                <a:cs typeface="+mn-cs"/>
              </a:rPr>
              <a:t>(the places) and the DD </a:t>
            </a:r>
            <a:r>
              <a:rPr lang="en-US" b="1">
                <a:solidFill>
                  <a:srgbClr val="70A525"/>
                </a:solidFill>
                <a:ea typeface="+mn-ea"/>
                <a:cs typeface="+mn-cs"/>
              </a:rPr>
              <a:t>levels</a:t>
            </a:r>
            <a:r>
              <a:rPr lang="en-US"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05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2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838" y="1544638"/>
            <a:ext cx="990600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Variable Orderings of DD for Petri nets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964238"/>
            <a:ext cx="8229600" cy="893762"/>
          </a:xfrm>
        </p:spPr>
        <p:txBody>
          <a:bodyPr/>
          <a:lstStyle/>
          <a:p>
            <a:pPr eaLnBrk="1" hangingPunct="1"/>
            <a:r>
              <a:rPr lang="en-US" altLang="en-US" smtClean="0"/>
              <a:t>The variable ordering considerably affects the size of the Decision Diagram.</a:t>
            </a:r>
          </a:p>
        </p:txBody>
      </p:sp>
      <p:sp>
        <p:nvSpPr>
          <p:cNvPr id="17412" name="CasellaDiTesto 9"/>
          <p:cNvSpPr txBox="1">
            <a:spLocks noChangeArrowheads="1"/>
          </p:cNvSpPr>
          <p:nvPr/>
        </p:nvSpPr>
        <p:spPr bwMode="auto">
          <a:xfrm>
            <a:off x="5986463" y="4129088"/>
            <a:ext cx="2428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800"/>
              <a:t>Decision Diagram</a:t>
            </a:r>
          </a:p>
          <a:p>
            <a:pPr algn="ctr" eaLnBrk="1" hangingPunct="1"/>
            <a:r>
              <a:rPr lang="en-US" altLang="en-US" sz="1800"/>
              <a:t>of the state space of </a:t>
            </a:r>
            <a:r>
              <a:rPr lang="en-US" altLang="en-US" sz="1800" i="1"/>
              <a:t>m</a:t>
            </a:r>
            <a:endParaRPr lang="en-US" altLang="en-US" sz="1800"/>
          </a:p>
          <a:p>
            <a:pPr algn="ctr" eaLnBrk="1" hangingPunct="1"/>
            <a:r>
              <a:rPr lang="en-US" altLang="en-US" sz="1800"/>
              <a:t>using the ordering </a:t>
            </a:r>
            <a:r>
              <a:rPr lang="en-US" altLang="en-US" sz="1800" i="1"/>
              <a:t>l</a:t>
            </a:r>
          </a:p>
        </p:txBody>
      </p:sp>
      <p:sp>
        <p:nvSpPr>
          <p:cNvPr id="11" name="Freccia destra 10"/>
          <p:cNvSpPr/>
          <p:nvPr/>
        </p:nvSpPr>
        <p:spPr>
          <a:xfrm>
            <a:off x="3107865" y="2630966"/>
            <a:ext cx="351895" cy="42797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Freccia destra 11"/>
          <p:cNvSpPr/>
          <p:nvPr/>
        </p:nvSpPr>
        <p:spPr>
          <a:xfrm>
            <a:off x="4835421" y="2630966"/>
            <a:ext cx="351895" cy="42797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7419" name="Gruppo 17"/>
          <p:cNvGrpSpPr>
            <a:grpSpLocks/>
          </p:cNvGrpSpPr>
          <p:nvPr/>
        </p:nvGrpSpPr>
        <p:grpSpPr bwMode="auto">
          <a:xfrm>
            <a:off x="142875" y="1919288"/>
            <a:ext cx="2965450" cy="2543175"/>
            <a:chOff x="454499" y="1676399"/>
            <a:chExt cx="2965155" cy="2543711"/>
          </a:xfrm>
        </p:grpSpPr>
        <p:sp>
          <p:nvSpPr>
            <p:cNvPr id="17423" name="CasellaDiTesto 6"/>
            <p:cNvSpPr txBox="1">
              <a:spLocks noChangeArrowheads="1"/>
            </p:cNvSpPr>
            <p:nvPr/>
          </p:nvSpPr>
          <p:spPr bwMode="auto">
            <a:xfrm>
              <a:off x="946010" y="3850778"/>
              <a:ext cx="20056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sz="1800"/>
                <a:t>Petri net model </a:t>
              </a:r>
              <a:r>
                <a:rPr lang="en-US" altLang="en-US" sz="1800" i="1"/>
                <a:t>m</a:t>
              </a:r>
              <a:endParaRPr lang="en-US" altLang="en-US" sz="1800"/>
            </a:p>
          </p:txBody>
        </p:sp>
        <p:pic>
          <p:nvPicPr>
            <p:cNvPr id="17424" name="Immagin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99" y="1676399"/>
              <a:ext cx="2965155" cy="2045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CasellaDiTesto 8"/>
          <p:cNvSpPr txBox="1"/>
          <p:nvPr/>
        </p:nvSpPr>
        <p:spPr>
          <a:xfrm>
            <a:off x="2890838" y="4121150"/>
            <a:ext cx="2671762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tx2"/>
                </a:solidFill>
                <a:latin typeface="+mn-lt"/>
                <a:ea typeface="+mn-ea"/>
              </a:rPr>
              <a:t>Variable Ordering </a:t>
            </a:r>
            <a:r>
              <a:rPr lang="en-US" b="1" i="1">
                <a:solidFill>
                  <a:schemeClr val="tx2"/>
                </a:solidFill>
                <a:latin typeface="+mn-lt"/>
                <a:ea typeface="+mn-ea"/>
              </a:rPr>
              <a:t>l</a:t>
            </a:r>
            <a:endParaRPr lang="en-US" b="1">
              <a:solidFill>
                <a:schemeClr val="tx2"/>
              </a:solidFill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+mn-lt"/>
                <a:ea typeface="+mn-ea"/>
              </a:rPr>
              <a:t>(assigns </a:t>
            </a:r>
            <a:r>
              <a:rPr lang="en-US">
                <a:solidFill>
                  <a:schemeClr val="accent3"/>
                </a:solidFill>
                <a:latin typeface="+mn-lt"/>
                <a:ea typeface="+mn-ea"/>
              </a:rPr>
              <a:t>places</a:t>
            </a:r>
            <a:r>
              <a:rPr lang="en-US">
                <a:latin typeface="+mn-lt"/>
                <a:ea typeface="+mn-ea"/>
              </a:rPr>
              <a:t> to </a:t>
            </a:r>
            <a:r>
              <a:rPr lang="en-US">
                <a:solidFill>
                  <a:schemeClr val="accent4"/>
                </a:solidFill>
                <a:latin typeface="+mn-lt"/>
                <a:ea typeface="+mn-ea"/>
              </a:rPr>
              <a:t>levels</a:t>
            </a:r>
            <a:r>
              <a:rPr lang="en-US">
                <a:latin typeface="+mn-lt"/>
                <a:ea typeface="+mn-ea"/>
              </a:rPr>
              <a:t>)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13" y="1544638"/>
            <a:ext cx="254317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egnaposto contenuto 2"/>
          <p:cNvSpPr txBox="1">
            <a:spLocks/>
          </p:cNvSpPr>
          <p:nvPr/>
        </p:nvSpPr>
        <p:spPr>
          <a:xfrm>
            <a:off x="457200" y="5110163"/>
            <a:ext cx="8229600" cy="925512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The </a:t>
            </a:r>
            <a:r>
              <a:rPr lang="en-US">
                <a:solidFill>
                  <a:schemeClr val="tx2"/>
                </a:solidFill>
              </a:rPr>
              <a:t>variable ordering </a:t>
            </a:r>
            <a:r>
              <a:rPr lang="en-US" i="1">
                <a:solidFill>
                  <a:schemeClr val="tx2"/>
                </a:solidFill>
              </a:rPr>
              <a:t>l</a:t>
            </a:r>
            <a:r>
              <a:rPr lang="en-US">
                <a:solidFill>
                  <a:schemeClr val="tx2"/>
                </a:solidFill>
              </a:rPr>
              <a:t> </a:t>
            </a:r>
            <a:r>
              <a:rPr lang="en-US"/>
              <a:t>is a linear mapping between the </a:t>
            </a:r>
            <a:r>
              <a:rPr lang="en-US" b="1">
                <a:solidFill>
                  <a:schemeClr val="accent3"/>
                </a:solidFill>
              </a:rPr>
              <a:t>state variables </a:t>
            </a:r>
            <a:r>
              <a:rPr lang="en-US"/>
              <a:t>(the places) and the DD </a:t>
            </a:r>
            <a:r>
              <a:rPr lang="en-US" b="1">
                <a:solidFill>
                  <a:srgbClr val="70A525"/>
                </a:solidFill>
              </a:rPr>
              <a:t>levels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91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6304" y="182880"/>
            <a:ext cx="8851392" cy="990600"/>
          </a:xfrm>
        </p:spPr>
        <p:txBody>
          <a:bodyPr>
            <a:noAutofit/>
          </a:bodyPr>
          <a:lstStyle/>
          <a:p>
            <a:r>
              <a:rPr lang="it-IT" dirty="0" smtClean="0"/>
              <a:t>A </a:t>
            </a:r>
            <a:r>
              <a:rPr lang="it-IT" dirty="0" err="1" smtClean="0"/>
              <a:t>few</a:t>
            </a:r>
            <a:r>
              <a:rPr lang="it-IT" dirty="0" smtClean="0"/>
              <a:t> </a:t>
            </a:r>
            <a:r>
              <a:rPr lang="it-IT" dirty="0" err="1" smtClean="0"/>
              <a:t>things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know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6304" y="1173480"/>
            <a:ext cx="8375396" cy="3093720"/>
          </a:xfrm>
        </p:spPr>
        <p:txBody>
          <a:bodyPr/>
          <a:lstStyle/>
          <a:p>
            <a:endParaRPr lang="it-IT" sz="2800" dirty="0" smtClean="0"/>
          </a:p>
          <a:p>
            <a:endParaRPr lang="it-IT" sz="2800" dirty="0"/>
          </a:p>
        </p:txBody>
      </p:sp>
      <p:sp>
        <p:nvSpPr>
          <p:cNvPr id="4" name="Rettangolo 3"/>
          <p:cNvSpPr/>
          <p:nvPr/>
        </p:nvSpPr>
        <p:spPr>
          <a:xfrm>
            <a:off x="146304" y="5306536"/>
            <a:ext cx="899769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[1] </a:t>
            </a:r>
            <a:r>
              <a:rPr lang="en-US" sz="1400" dirty="0" err="1" smtClean="0"/>
              <a:t>Bollig</a:t>
            </a:r>
            <a:r>
              <a:rPr lang="en-US" sz="1400" dirty="0"/>
              <a:t>, B., Wegener, I.: Improving the variable ordering of OBDDs is </a:t>
            </a:r>
            <a:r>
              <a:rPr lang="en-US" sz="1400" dirty="0" smtClean="0"/>
              <a:t>NP-complete. </a:t>
            </a:r>
            <a:r>
              <a:rPr lang="fr-FR" sz="1400" dirty="0" smtClean="0"/>
              <a:t>IEEE </a:t>
            </a:r>
            <a:r>
              <a:rPr lang="fr-FR" sz="1400" dirty="0"/>
              <a:t>Trans. </a:t>
            </a:r>
            <a:r>
              <a:rPr lang="fr-FR" sz="1400" dirty="0" err="1"/>
              <a:t>Comp</a:t>
            </a:r>
            <a:r>
              <a:rPr lang="fr-FR" sz="1400" dirty="0"/>
              <a:t>. 45(9), 993{1002 (Sep 1996</a:t>
            </a:r>
            <a:r>
              <a:rPr lang="fr-FR" sz="1400" dirty="0" smtClean="0"/>
              <a:t>)</a:t>
            </a:r>
          </a:p>
          <a:p>
            <a:r>
              <a:rPr lang="en-US" sz="1400" dirty="0" smtClean="0"/>
              <a:t>[2] Elvio </a:t>
            </a:r>
            <a:r>
              <a:rPr lang="en-US" sz="1400" dirty="0"/>
              <a:t>Gilberto Amparore, Susanna Donatelli, Marco Beccuti, Giulio </a:t>
            </a:r>
            <a:r>
              <a:rPr lang="en-US" sz="1400" dirty="0" err="1"/>
              <a:t>Garbi</a:t>
            </a:r>
            <a:r>
              <a:rPr lang="en-US" sz="1400" dirty="0"/>
              <a:t>, Andrew S. </a:t>
            </a:r>
            <a:r>
              <a:rPr lang="en-US" sz="1400" dirty="0" smtClean="0"/>
              <a:t>Miner: Decision </a:t>
            </a:r>
            <a:r>
              <a:rPr lang="en-US" sz="1400" dirty="0"/>
              <a:t>Diagrams for Petri Nets: A Comparison of Variable Ordering Algorithms. T. Petri Nets and Other Models of Concurrency 13: 73-92 (2018</a:t>
            </a:r>
            <a:r>
              <a:rPr lang="en-US" sz="1400" dirty="0" smtClean="0"/>
              <a:t>)</a:t>
            </a:r>
          </a:p>
          <a:p>
            <a:r>
              <a:rPr lang="it-IT" sz="1400" dirty="0" smtClean="0"/>
              <a:t>[3] </a:t>
            </a:r>
            <a:r>
              <a:rPr lang="it-IT" sz="1400" dirty="0"/>
              <a:t>Amparore, Ciardo, </a:t>
            </a:r>
            <a:r>
              <a:rPr lang="it-IT" sz="1400" dirty="0" smtClean="0"/>
              <a:t>Donatelli, </a:t>
            </a:r>
            <a:r>
              <a:rPr lang="en-US" sz="1400" dirty="0" smtClean="0"/>
              <a:t>Variable </a:t>
            </a:r>
            <a:r>
              <a:rPr lang="en-US" sz="1400" dirty="0"/>
              <a:t>order metrics for decision diagrams in system </a:t>
            </a:r>
            <a:r>
              <a:rPr lang="en-US" sz="1400" dirty="0" smtClean="0"/>
              <a:t>verification, </a:t>
            </a:r>
            <a:r>
              <a:rPr lang="it-IT" sz="1400" dirty="0" err="1" smtClean="0"/>
              <a:t>submitted</a:t>
            </a:r>
            <a:r>
              <a:rPr lang="it-IT" sz="1400" dirty="0" smtClean="0"/>
              <a:t> for </a:t>
            </a:r>
            <a:r>
              <a:rPr lang="it-IT" sz="1400" dirty="0" err="1" smtClean="0"/>
              <a:t>pubblication</a:t>
            </a:r>
            <a:endParaRPr lang="en-US" sz="1400" dirty="0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 bwMode="auto">
          <a:xfrm>
            <a:off x="298704" y="1173480"/>
            <a:ext cx="8375396" cy="309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dirty="0" err="1" smtClean="0"/>
              <a:t>Optimal</a:t>
            </a:r>
            <a:r>
              <a:rPr lang="it-IT" sz="2800" dirty="0" smtClean="0"/>
              <a:t> </a:t>
            </a:r>
            <a:r>
              <a:rPr lang="it-IT" sz="2800" dirty="0" err="1" smtClean="0"/>
              <a:t>ordering</a:t>
            </a:r>
            <a:r>
              <a:rPr lang="it-IT" sz="2800" dirty="0" smtClean="0"/>
              <a:t> </a:t>
            </a:r>
            <a:r>
              <a:rPr lang="it-IT" sz="2800" dirty="0" err="1" smtClean="0"/>
              <a:t>is</a:t>
            </a:r>
            <a:r>
              <a:rPr lang="it-IT" sz="2800" dirty="0" smtClean="0"/>
              <a:t> NP-complete [1]</a:t>
            </a:r>
          </a:p>
          <a:p>
            <a:r>
              <a:rPr lang="it-IT" sz="2800" dirty="0" smtClean="0"/>
              <a:t>Tools use </a:t>
            </a:r>
            <a:r>
              <a:rPr lang="it-IT" sz="2800" dirty="0" err="1" smtClean="0"/>
              <a:t>static</a:t>
            </a:r>
            <a:r>
              <a:rPr lang="it-IT" sz="2800" dirty="0" smtClean="0"/>
              <a:t> and/or </a:t>
            </a:r>
            <a:r>
              <a:rPr lang="it-IT" sz="2800" dirty="0" err="1" smtClean="0"/>
              <a:t>dynamic</a:t>
            </a:r>
            <a:r>
              <a:rPr lang="it-IT" sz="2800" dirty="0" smtClean="0"/>
              <a:t> </a:t>
            </a:r>
            <a:r>
              <a:rPr lang="it-IT" sz="2800" dirty="0" err="1" smtClean="0"/>
              <a:t>ordering</a:t>
            </a:r>
            <a:endParaRPr lang="it-IT" sz="2800" dirty="0" smtClean="0"/>
          </a:p>
          <a:p>
            <a:r>
              <a:rPr lang="it-IT" sz="2800" dirty="0" err="1" smtClean="0"/>
              <a:t>Dynamic</a:t>
            </a:r>
            <a:r>
              <a:rPr lang="it-IT" sz="2800" dirty="0" smtClean="0"/>
              <a:t> </a:t>
            </a:r>
            <a:r>
              <a:rPr lang="it-IT" sz="2800" dirty="0" err="1" smtClean="0"/>
              <a:t>works</a:t>
            </a:r>
            <a:r>
              <a:rPr lang="it-IT" sz="2800" dirty="0" smtClean="0"/>
              <a:t> </a:t>
            </a:r>
            <a:r>
              <a:rPr lang="it-IT" sz="2800" dirty="0" err="1"/>
              <a:t>better</a:t>
            </a:r>
            <a:r>
              <a:rPr lang="it-IT" sz="2800" dirty="0"/>
              <a:t> </a:t>
            </a:r>
            <a:r>
              <a:rPr lang="it-IT" sz="2800" dirty="0" err="1"/>
              <a:t>if</a:t>
            </a:r>
            <a:r>
              <a:rPr lang="it-IT" sz="2800" dirty="0"/>
              <a:t> </a:t>
            </a:r>
            <a:r>
              <a:rPr lang="it-IT" sz="2800" dirty="0" err="1" smtClean="0"/>
              <a:t>it</a:t>
            </a:r>
            <a:r>
              <a:rPr lang="it-IT" sz="2800" dirty="0" smtClean="0"/>
              <a:t> </a:t>
            </a:r>
            <a:r>
              <a:rPr lang="it-IT" sz="2800" dirty="0" err="1" smtClean="0"/>
              <a:t>starts</a:t>
            </a:r>
            <a:r>
              <a:rPr lang="it-IT" sz="2800" dirty="0" smtClean="0"/>
              <a:t> from a </a:t>
            </a:r>
            <a:r>
              <a:rPr lang="it-IT" sz="2800" dirty="0" err="1" smtClean="0"/>
              <a:t>good</a:t>
            </a:r>
            <a:r>
              <a:rPr lang="it-IT" sz="2800" dirty="0" smtClean="0"/>
              <a:t> </a:t>
            </a:r>
            <a:r>
              <a:rPr lang="it-IT" sz="2800" dirty="0" err="1" smtClean="0"/>
              <a:t>static</a:t>
            </a:r>
            <a:endParaRPr lang="it-IT" sz="2800" dirty="0" smtClean="0"/>
          </a:p>
          <a:p>
            <a:r>
              <a:rPr lang="it-IT" sz="2800" dirty="0" err="1" smtClean="0"/>
              <a:t>Many</a:t>
            </a:r>
            <a:r>
              <a:rPr lang="it-IT" sz="2800" dirty="0" smtClean="0"/>
              <a:t> </a:t>
            </a:r>
            <a:r>
              <a:rPr lang="it-IT" sz="2800" dirty="0" err="1" smtClean="0"/>
              <a:t>heuristics</a:t>
            </a:r>
            <a:r>
              <a:rPr lang="it-IT" sz="2800" dirty="0" smtClean="0"/>
              <a:t> </a:t>
            </a:r>
            <a:r>
              <a:rPr lang="it-IT" sz="2800" dirty="0" err="1" smtClean="0"/>
              <a:t>exists</a:t>
            </a:r>
            <a:r>
              <a:rPr lang="it-IT" sz="2800" dirty="0" smtClean="0"/>
              <a:t> for </a:t>
            </a:r>
            <a:r>
              <a:rPr lang="it-IT" sz="2800" dirty="0" err="1" smtClean="0"/>
              <a:t>static</a:t>
            </a:r>
            <a:r>
              <a:rPr lang="it-IT" sz="2800" dirty="0" smtClean="0"/>
              <a:t> </a:t>
            </a:r>
            <a:r>
              <a:rPr lang="it-IT" sz="2800" dirty="0" err="1" smtClean="0"/>
              <a:t>ordering</a:t>
            </a:r>
            <a:endParaRPr lang="it-IT" sz="2800" dirty="0" smtClean="0"/>
          </a:p>
          <a:p>
            <a:r>
              <a:rPr lang="it-IT" sz="2800" dirty="0" smtClean="0"/>
              <a:t>How to </a:t>
            </a:r>
            <a:r>
              <a:rPr lang="it-IT" sz="2800" dirty="0" err="1" smtClean="0"/>
              <a:t>choose</a:t>
            </a:r>
            <a:r>
              <a:rPr lang="it-IT" sz="2800" dirty="0" smtClean="0"/>
              <a:t> </a:t>
            </a:r>
            <a:r>
              <a:rPr lang="it-IT" sz="2800" dirty="0" err="1" smtClean="0"/>
              <a:t>among</a:t>
            </a:r>
            <a:r>
              <a:rPr lang="it-IT" sz="2800" dirty="0" smtClean="0"/>
              <a:t> the </a:t>
            </a:r>
            <a:r>
              <a:rPr lang="it-IT" sz="2800" dirty="0" err="1" smtClean="0"/>
              <a:t>orders</a:t>
            </a:r>
            <a:r>
              <a:rPr lang="it-IT" sz="2800" dirty="0" smtClean="0"/>
              <a:t> </a:t>
            </a:r>
            <a:r>
              <a:rPr lang="it-IT" sz="2800" dirty="0" err="1" smtClean="0"/>
              <a:t>produced</a:t>
            </a:r>
            <a:r>
              <a:rPr lang="it-IT" sz="2800" dirty="0" smtClean="0"/>
              <a:t>? 			</a:t>
            </a:r>
            <a:r>
              <a:rPr lang="it-IT" dirty="0" smtClean="0"/>
              <a:t>==&gt; </a:t>
            </a:r>
            <a:r>
              <a:rPr lang="it-IT" dirty="0" err="1" smtClean="0"/>
              <a:t>Metric</a:t>
            </a:r>
            <a:r>
              <a:rPr lang="it-IT" dirty="0" smtClean="0"/>
              <a:t> </a:t>
            </a:r>
            <a:r>
              <a:rPr lang="it-IT" i="1" dirty="0" smtClean="0"/>
              <a:t>M</a:t>
            </a:r>
            <a:r>
              <a:rPr lang="it-IT" dirty="0" smtClean="0"/>
              <a:t>: </a:t>
            </a:r>
          </a:p>
          <a:p>
            <a:r>
              <a:rPr lang="it-IT" sz="2800" dirty="0" smtClean="0"/>
              <a:t>How to </a:t>
            </a:r>
            <a:r>
              <a:rPr lang="it-IT" sz="2800" dirty="0" err="1" smtClean="0"/>
              <a:t>evaluate</a:t>
            </a:r>
            <a:r>
              <a:rPr lang="it-IT" sz="2800" dirty="0" smtClean="0"/>
              <a:t> </a:t>
            </a:r>
            <a:r>
              <a:rPr lang="it-IT" sz="2800" dirty="0" err="1" smtClean="0"/>
              <a:t>metrics</a:t>
            </a:r>
            <a:r>
              <a:rPr lang="it-IT" sz="2800" dirty="0" smtClean="0"/>
              <a:t> </a:t>
            </a:r>
            <a:r>
              <a:rPr lang="it-IT" sz="2800" dirty="0" err="1" smtClean="0"/>
              <a:t>heuristics</a:t>
            </a:r>
            <a:r>
              <a:rPr lang="it-IT" sz="2800" dirty="0" smtClean="0"/>
              <a:t>? </a:t>
            </a:r>
          </a:p>
          <a:p>
            <a:pPr marL="547687" lvl="2" indent="0">
              <a:buNone/>
            </a:pPr>
            <a:r>
              <a:rPr lang="it-IT" dirty="0"/>
              <a:t>	</a:t>
            </a:r>
            <a:r>
              <a:rPr lang="it-IT" dirty="0" smtClean="0"/>
              <a:t>			</a:t>
            </a:r>
            <a:r>
              <a:rPr lang="it-IT" sz="2400" dirty="0" smtClean="0"/>
              <a:t>==&gt;	</a:t>
            </a:r>
            <a:r>
              <a:rPr lang="it-IT" sz="2400" dirty="0" err="1" smtClean="0"/>
              <a:t>Coefficient</a:t>
            </a:r>
            <a:r>
              <a:rPr lang="it-IT" sz="2400" dirty="0" smtClean="0"/>
              <a:t> of </a:t>
            </a:r>
            <a:r>
              <a:rPr lang="it-IT" sz="2400" dirty="0" err="1" smtClean="0"/>
              <a:t>correlation</a:t>
            </a:r>
            <a:r>
              <a:rPr lang="it-IT" sz="2400" dirty="0" smtClean="0"/>
              <a:t> </a:t>
            </a:r>
          </a:p>
          <a:p>
            <a:pPr marL="0" indent="0">
              <a:buNone/>
            </a:pPr>
            <a:endParaRPr lang="it-IT" sz="2800" dirty="0" smtClean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977" y="3760045"/>
            <a:ext cx="4669675" cy="388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52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Funzionante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Copertin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hiarezz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unzionante">
    <a:dk1>
      <a:sysClr val="windowText" lastClr="000000"/>
    </a:dk1>
    <a:lt1>
      <a:sysClr val="window" lastClr="FFFFFF"/>
    </a:lt1>
    <a:dk2>
      <a:srgbClr val="318FC5"/>
    </a:dk2>
    <a:lt2>
      <a:srgbClr val="AEE8FB"/>
    </a:lt2>
    <a:accent1>
      <a:srgbClr val="76C5EF"/>
    </a:accent1>
    <a:accent2>
      <a:srgbClr val="FEA022"/>
    </a:accent2>
    <a:accent3>
      <a:srgbClr val="FF6700"/>
    </a:accent3>
    <a:accent4>
      <a:srgbClr val="70A525"/>
    </a:accent4>
    <a:accent5>
      <a:srgbClr val="A5D848"/>
    </a:accent5>
    <a:accent6>
      <a:srgbClr val="20768C"/>
    </a:accent6>
    <a:hlink>
      <a:srgbClr val="7AB6E8"/>
    </a:hlink>
    <a:folHlink>
      <a:srgbClr val="83B0D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19319</TotalTime>
  <Words>2369</Words>
  <Application>Microsoft Office PowerPoint</Application>
  <PresentationFormat>Presentazione su schermo (4:3)</PresentationFormat>
  <Paragraphs>318</Paragraphs>
  <Slides>46</Slides>
  <Notes>0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46</vt:i4>
      </vt:variant>
    </vt:vector>
  </HeadingPairs>
  <TitlesOfParts>
    <vt:vector size="47" baseType="lpstr">
      <vt:lpstr>Default Theme</vt:lpstr>
      <vt:lpstr>Presentazione standard di PowerPoint</vt:lpstr>
      <vt:lpstr>Two main topics</vt:lpstr>
      <vt:lpstr>Two main topics</vt:lpstr>
      <vt:lpstr>Two main topics</vt:lpstr>
      <vt:lpstr>Two main topics</vt:lpstr>
      <vt:lpstr>Petri nets</vt:lpstr>
      <vt:lpstr>Variable Orderings of DD for Petri nets</vt:lpstr>
      <vt:lpstr>Variable Orderings of DD for Petri nets</vt:lpstr>
      <vt:lpstr>A few things we know</vt:lpstr>
      <vt:lpstr>Current approach in GreatSPN</vt:lpstr>
      <vt:lpstr>Metrics: </vt:lpstr>
      <vt:lpstr>Application of PSF</vt:lpstr>
      <vt:lpstr>PSF: not a solution</vt:lpstr>
      <vt:lpstr>P-flows: </vt:lpstr>
      <vt:lpstr>P-flows and DD [1]: </vt:lpstr>
      <vt:lpstr>P-flows and DD: </vt:lpstr>
      <vt:lpstr>Metrics: </vt:lpstr>
      <vt:lpstr>Is this the solution?</vt:lpstr>
      <vt:lpstr>After thought on PSF and PF</vt:lpstr>
      <vt:lpstr>The i-Rank metric</vt:lpstr>
      <vt:lpstr>iRank evaluation</vt:lpstr>
      <vt:lpstr>iRank evaluation</vt:lpstr>
      <vt:lpstr>i-Rank evaluation</vt:lpstr>
      <vt:lpstr>Evaluation on orders produced via Force</vt:lpstr>
      <vt:lpstr>Conclusion and future work</vt:lpstr>
      <vt:lpstr>Two main topics</vt:lpstr>
      <vt:lpstr>GreatSPN: a tool for teaching (?)</vt:lpstr>
      <vt:lpstr>Typical Petri nets tools are </vt:lpstr>
      <vt:lpstr>Tools for Petri nets and teaching</vt:lpstr>
      <vt:lpstr>Motivations</vt:lpstr>
      <vt:lpstr>Motivation</vt:lpstr>
      <vt:lpstr>Motivation</vt:lpstr>
      <vt:lpstr>Motivation</vt:lpstr>
      <vt:lpstr>How to defeat students:</vt:lpstr>
      <vt:lpstr>How to defeat students:</vt:lpstr>
      <vt:lpstr>Proposal</vt:lpstr>
      <vt:lpstr>Work done (1)</vt:lpstr>
      <vt:lpstr>Work done (1ex)</vt:lpstr>
      <vt:lpstr>Work done (2)</vt:lpstr>
      <vt:lpstr>Work done (3)</vt:lpstr>
      <vt:lpstr>Work done (4)</vt:lpstr>
      <vt:lpstr>Work done (5)</vt:lpstr>
      <vt:lpstr>Conclusions</vt:lpstr>
      <vt:lpstr>Consequences (after having discussed the student’s’ projects)</vt:lpstr>
      <vt:lpstr>Planned improvements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alphaFactory: a tool for generating the alpha factors of general distributions</dc:title>
  <dc:creator>ea</dc:creator>
  <cp:lastModifiedBy>Susanna Donatelli</cp:lastModifiedBy>
  <cp:revision>299</cp:revision>
  <dcterms:created xsi:type="dcterms:W3CDTF">2017-08-29T09:29:46Z</dcterms:created>
  <dcterms:modified xsi:type="dcterms:W3CDTF">2019-01-25T10:53:23Z</dcterms:modified>
</cp:coreProperties>
</file>